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6858000" cx="12192000"/>
  <p:notesSz cx="6858000" cy="9144000"/>
  <p:embeddedFontLst>
    <p:embeddedFont>
      <p:font typeface="Constantia"/>
      <p:regular r:id="rId84"/>
      <p:bold r:id="rId85"/>
      <p:italic r:id="rId86"/>
      <p:boldItalic r:id="rId87"/>
    </p:embeddedFont>
    <p:embeddedFont>
      <p:font typeface="Book Antiqua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92" roundtripDataSignature="AMtx7mgiLKPVvv4x4SsArEoPLj7SacKK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Constantia-regular.fntdata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Constantia-italic.fntdata"/><Relationship Id="rId41" Type="http://schemas.openxmlformats.org/officeDocument/2006/relationships/slide" Target="slides/slide36.xml"/><Relationship Id="rId85" Type="http://schemas.openxmlformats.org/officeDocument/2006/relationships/font" Target="fonts/Constantia-bold.fntdata"/><Relationship Id="rId44" Type="http://schemas.openxmlformats.org/officeDocument/2006/relationships/slide" Target="slides/slide39.xml"/><Relationship Id="rId88" Type="http://schemas.openxmlformats.org/officeDocument/2006/relationships/font" Target="fonts/BookAntiqua-regular.fntdata"/><Relationship Id="rId43" Type="http://schemas.openxmlformats.org/officeDocument/2006/relationships/slide" Target="slides/slide38.xml"/><Relationship Id="rId87" Type="http://schemas.openxmlformats.org/officeDocument/2006/relationships/font" Target="fonts/Constantia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BookAntiqua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BookAntiqua-boldItalic.fntdata"/><Relationship Id="rId90" Type="http://schemas.openxmlformats.org/officeDocument/2006/relationships/font" Target="fonts/BookAntiqua-italic.fntdata"/><Relationship Id="rId92" Type="http://customschemas.google.com/relationships/presentationmetadata" Target="meta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5" name="Google Shape;265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7" name="Google Shape;277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Google Shape;605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7" name="Google Shape;617;p109:notes"/>
          <p:cNvSpPr/>
          <p:nvPr>
            <p:ph idx="2" type="sldImg"/>
          </p:nvPr>
        </p:nvSpPr>
        <p:spPr>
          <a:xfrm>
            <a:off x="393700" y="692150"/>
            <a:ext cx="6072188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8" name="Google Shape;618;p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8" name="Google Shape;708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9" name="Google Shape;709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9" name="Google Shape;719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0" name="Google Shape;720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4" name="Google Shape;834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5" name="Google Shape;835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2" name="Google Shape;842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43" name="Google Shape;843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3" name="Google Shape;853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4" name="Google Shape;854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4" name="Google Shape;894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5" name="Google Shape;895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4" name="Google Shape;934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5" name="Google Shape;935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2" name="Google Shape;942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Google Shape;943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0" name="Google Shape;950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1" name="Google Shape;951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6" name="Google Shape;966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7" name="Google Shape;967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4" name="Google Shape;974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5" name="Google Shape;975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9" name="Google Shape;989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7" name="Google Shape;997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0" name="Google Shape;1010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18" name="Google Shape;1018;p1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5" name="Google Shape;1025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7" name="Google Shape;1037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3" name="Google Shape;1043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9" name="Google Shape;1049;p1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7" name="Google Shape;1057;p1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5" name="Google Shape;1065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0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4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4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5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8" name="Google Shape;88;p5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6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6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6" name="Google Shape;96;p5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0" name="Google Shape;30;p4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1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5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5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52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2" name="Google Shape;62;p52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52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5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3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3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3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3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2" name="Google Shape;72;p53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53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3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4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4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4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" name="Google Shape;80;p54"/>
          <p:cNvPicPr preferRelativeResize="0"/>
          <p:nvPr>
            <p:ph idx="2" type="pic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81" name="Google Shape;81;p54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5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9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3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56.png"/><Relationship Id="rId6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image" Target="../media/image4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Relationship Id="rId4" Type="http://schemas.openxmlformats.org/officeDocument/2006/relationships/image" Target="../media/image3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5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172" y="431800"/>
            <a:ext cx="10193528" cy="2070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1638300" y="5143500"/>
            <a:ext cx="91440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DEPARTMENT OF COMPUTER ENGINEERING AND TECHNOLOGY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668720" y="2886840"/>
            <a:ext cx="11083159" cy="1261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CSE2PM09A / AID2PM07A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Analysis of Algorithm</a:t>
            </a:r>
            <a:endParaRPr b="1" i="0" sz="4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6"/>
          <p:cNvSpPr txBox="1"/>
          <p:nvPr>
            <p:ph type="title"/>
          </p:nvPr>
        </p:nvSpPr>
        <p:spPr>
          <a:xfrm>
            <a:off x="3061854" y="646822"/>
            <a:ext cx="8093825" cy="752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Symbol Table</a:t>
            </a:r>
            <a:endParaRPr/>
          </a:p>
        </p:txBody>
      </p:sp>
      <p:sp>
        <p:nvSpPr>
          <p:cNvPr id="211" name="Google Shape;211;p76"/>
          <p:cNvSpPr txBox="1"/>
          <p:nvPr>
            <p:ph idx="1" type="body"/>
          </p:nvPr>
        </p:nvSpPr>
        <p:spPr>
          <a:xfrm>
            <a:off x="1097280" y="1845734"/>
            <a:ext cx="10058400" cy="3322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/>
              <a:t>While compilers and assemblers are scanning a program, each identifier must be examined to determine if it is a keyword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/>
              <a:t>This information concerning the keywords in a programming language is stored in a symbol table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/>
              <a:t>Symbol table is a kind of ‘keyed table’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/>
              <a:t>The keyed table stores &lt;key, information&gt; pairs with no additional logical structure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2" name="Google Shape;2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7"/>
          <p:cNvSpPr txBox="1"/>
          <p:nvPr>
            <p:ph type="title"/>
          </p:nvPr>
        </p:nvSpPr>
        <p:spPr>
          <a:xfrm>
            <a:off x="2604654" y="286603"/>
            <a:ext cx="8551025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Symbol Table (Continued)</a:t>
            </a:r>
            <a:endParaRPr/>
          </a:p>
        </p:txBody>
      </p:sp>
      <p:sp>
        <p:nvSpPr>
          <p:cNvPr id="218" name="Google Shape;218;p77"/>
          <p:cNvSpPr txBox="1"/>
          <p:nvPr>
            <p:ph idx="1" type="body"/>
          </p:nvPr>
        </p:nvSpPr>
        <p:spPr>
          <a:xfrm>
            <a:off x="1323109" y="2057401"/>
            <a:ext cx="8763000" cy="2708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60000" lvl="0" marL="5400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/>
              <a:t>The operations performed on symbol tables are the following:</a:t>
            </a:r>
            <a:endParaRPr/>
          </a:p>
          <a:p>
            <a:pPr indent="-360000" lvl="1" marL="99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200"/>
              <a:t>Insert the pairs &lt;key, information&gt; into the collection</a:t>
            </a:r>
            <a:endParaRPr/>
          </a:p>
          <a:p>
            <a:pPr indent="-360000" lvl="1" marL="99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200"/>
              <a:t>Remove the pairs &lt;key, information&gt; by specifying the key</a:t>
            </a:r>
            <a:endParaRPr/>
          </a:p>
          <a:p>
            <a:pPr indent="-360000" lvl="1" marL="99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200"/>
              <a:t>Search for a particular key</a:t>
            </a:r>
            <a:endParaRPr/>
          </a:p>
          <a:p>
            <a:pPr indent="-360000" lvl="1" marL="99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200"/>
              <a:t>Retrieve the information associated with a key</a:t>
            </a:r>
            <a:endParaRPr/>
          </a:p>
          <a:p>
            <a:pPr indent="-359999" lvl="0" marL="540000" rtl="0"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9" name="Google Shape;21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8"/>
          <p:cNvSpPr txBox="1"/>
          <p:nvPr>
            <p:ph type="title"/>
          </p:nvPr>
        </p:nvSpPr>
        <p:spPr>
          <a:xfrm>
            <a:off x="2147455" y="607148"/>
            <a:ext cx="7370618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Possible implementations</a:t>
            </a:r>
            <a:endParaRPr/>
          </a:p>
        </p:txBody>
      </p:sp>
      <p:sp>
        <p:nvSpPr>
          <p:cNvPr id="225" name="Google Shape;225;p78"/>
          <p:cNvSpPr txBox="1"/>
          <p:nvPr>
            <p:ph idx="1" type="body"/>
          </p:nvPr>
        </p:nvSpPr>
        <p:spPr>
          <a:xfrm>
            <a:off x="1039090" y="1884220"/>
            <a:ext cx="10307781" cy="4059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Unordered list: for a very small set of variables.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Simplest to implement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Implemented as an array or a linked list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Linked list can grow dynamically – alleviates problem of a fixed size array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Insertion is fast O(1), but lookup is slow for large tables – O(n) on average.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Ordered linear list: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If an array is sorted, it can be searched using binary search – </a:t>
            </a:r>
            <a:r>
              <a:rPr i="1" lang="en-US" sz="2400"/>
              <a:t>O(log</a:t>
            </a:r>
            <a:r>
              <a:rPr baseline="-25000" i="1" lang="en-US" sz="2400"/>
              <a:t>2</a:t>
            </a:r>
            <a:r>
              <a:rPr i="1" lang="en-US" sz="2400"/>
              <a:t>n)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Insertion into a sorted array is expensive – </a:t>
            </a:r>
            <a:r>
              <a:rPr i="1" lang="en-US" sz="2400"/>
              <a:t>O(n) on average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Useful when set of names is known in advance – table of reserved words</a:t>
            </a:r>
            <a:endParaRPr/>
          </a:p>
        </p:txBody>
      </p:sp>
      <p:pic>
        <p:nvPicPr>
          <p:cNvPr id="226" name="Google Shape;22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9"/>
          <p:cNvSpPr txBox="1"/>
          <p:nvPr>
            <p:ph type="title"/>
          </p:nvPr>
        </p:nvSpPr>
        <p:spPr>
          <a:xfrm>
            <a:off x="2479964" y="717984"/>
            <a:ext cx="7107382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Possible implementations</a:t>
            </a:r>
            <a:endParaRPr/>
          </a:p>
        </p:txBody>
      </p:sp>
      <p:sp>
        <p:nvSpPr>
          <p:cNvPr id="232" name="Google Shape;232;p79"/>
          <p:cNvSpPr txBox="1"/>
          <p:nvPr>
            <p:ph idx="1" type="body"/>
          </p:nvPr>
        </p:nvSpPr>
        <p:spPr>
          <a:xfrm>
            <a:off x="1357746" y="2050473"/>
            <a:ext cx="8991600" cy="1634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Binary search tree: </a:t>
            </a:r>
            <a:endParaRPr sz="2400"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Can grow dynamically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 Insertion and lookup are </a:t>
            </a:r>
            <a:r>
              <a:rPr i="1" lang="en-US" sz="2400"/>
              <a:t>O(log</a:t>
            </a:r>
            <a:r>
              <a:rPr baseline="-25000" i="1" lang="en-US" sz="2400"/>
              <a:t>2</a:t>
            </a:r>
            <a:r>
              <a:rPr i="1" lang="en-US" sz="2400"/>
              <a:t>n) on average</a:t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3" name="Google Shape;23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0"/>
          <p:cNvSpPr txBox="1"/>
          <p:nvPr>
            <p:ph type="title"/>
          </p:nvPr>
        </p:nvSpPr>
        <p:spPr>
          <a:xfrm>
            <a:off x="1898074" y="554181"/>
            <a:ext cx="9315632" cy="8922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Representation of Symbol Table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0"/>
          <p:cNvSpPr txBox="1"/>
          <p:nvPr>
            <p:ph idx="1" type="body"/>
          </p:nvPr>
        </p:nvSpPr>
        <p:spPr>
          <a:xfrm>
            <a:off x="1097280" y="1845734"/>
            <a:ext cx="10058400" cy="2560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755650" lvl="0" marL="973138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None/>
            </a:pPr>
            <a:r>
              <a:rPr lang="en-US" sz="2400"/>
              <a:t>There are two different techniques for implementing a keyed table:</a:t>
            </a:r>
            <a:endParaRPr sz="2400"/>
          </a:p>
          <a:p>
            <a:pPr indent="-457200" lvl="0" marL="674688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/>
              <a:t>Static Tree Tables</a:t>
            </a:r>
            <a:endParaRPr/>
          </a:p>
          <a:p>
            <a:pPr indent="-312419" lvl="0" marL="674688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None/>
            </a:pPr>
            <a:r>
              <a:t/>
            </a:r>
            <a:endParaRPr sz="2400"/>
          </a:p>
          <a:p>
            <a:pPr indent="-457200" lvl="0" marL="674688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/>
              <a:t>Dynamic Tree Tables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0" name="Google Shape;24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1"/>
          <p:cNvSpPr txBox="1"/>
          <p:nvPr>
            <p:ph type="title"/>
          </p:nvPr>
        </p:nvSpPr>
        <p:spPr>
          <a:xfrm>
            <a:off x="3602181" y="512618"/>
            <a:ext cx="7553497" cy="933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Static Tree Tables</a:t>
            </a:r>
            <a:endParaRPr/>
          </a:p>
        </p:txBody>
      </p:sp>
      <p:sp>
        <p:nvSpPr>
          <p:cNvPr id="246" name="Google Shape;246;p81"/>
          <p:cNvSpPr txBox="1"/>
          <p:nvPr>
            <p:ph idx="1" type="body"/>
          </p:nvPr>
        </p:nvSpPr>
        <p:spPr>
          <a:xfrm>
            <a:off x="1097279" y="1877513"/>
            <a:ext cx="10263447" cy="1731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/>
              <a:t>When symbols are known in advance and no insertion and deletion is allowed, it is called a static tree table</a:t>
            </a:r>
            <a:endParaRPr/>
          </a:p>
          <a:p>
            <a:pPr indent="-19812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None/>
            </a:pPr>
            <a:r>
              <a:t/>
            </a:r>
            <a:endParaRPr sz="2400"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/>
              <a:t>An example of this type of table is a reserved word table in a compiler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900"/>
              <a:buNone/>
            </a:pPr>
            <a:r>
              <a:t/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47" name="Google Shape;24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2"/>
          <p:cNvSpPr txBox="1"/>
          <p:nvPr>
            <p:ph type="title"/>
          </p:nvPr>
        </p:nvSpPr>
        <p:spPr>
          <a:xfrm>
            <a:off x="3117272" y="651164"/>
            <a:ext cx="8038407" cy="850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Dynamic Tree Table</a:t>
            </a:r>
            <a:endParaRPr/>
          </a:p>
        </p:txBody>
      </p:sp>
      <p:sp>
        <p:nvSpPr>
          <p:cNvPr id="253" name="Google Shape;253;p82"/>
          <p:cNvSpPr txBox="1"/>
          <p:nvPr>
            <p:ph idx="1" type="body"/>
          </p:nvPr>
        </p:nvSpPr>
        <p:spPr>
          <a:xfrm>
            <a:off x="1097280" y="1859382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dynamic tree table is used when symbols are not known in advance but are inserted as they come and deleted if not required</a:t>
            </a:r>
            <a:endParaRPr/>
          </a:p>
          <a:p>
            <a:pPr indent="-19812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Dynamic keyed tables are those that are built on-the-fly</a:t>
            </a:r>
            <a:endParaRPr/>
          </a:p>
          <a:p>
            <a:pPr indent="-19812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280"/>
              <a:buFont typeface="Noto Sans Symbols"/>
              <a:buChar char="⮚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keys have no history associated with their use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4" name="Google Shape;2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936" y="293615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3"/>
          <p:cNvSpPr txBox="1"/>
          <p:nvPr>
            <p:ph type="title"/>
          </p:nvPr>
        </p:nvSpPr>
        <p:spPr>
          <a:xfrm>
            <a:off x="2798618" y="286603"/>
            <a:ext cx="8357062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Optimal Binary Search Trees</a:t>
            </a:r>
            <a:endParaRPr/>
          </a:p>
        </p:txBody>
      </p:sp>
      <p:sp>
        <p:nvSpPr>
          <p:cNvPr id="260" name="Google Shape;260;p83"/>
          <p:cNvSpPr txBox="1"/>
          <p:nvPr>
            <p:ph idx="1" type="body"/>
          </p:nvPr>
        </p:nvSpPr>
        <p:spPr>
          <a:xfrm>
            <a:off x="1244600" y="1992086"/>
            <a:ext cx="9911080" cy="3915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marR="4572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945"/>
              <a:buFont typeface="Noto Sans Symbols"/>
              <a:buChar char="⮚"/>
            </a:pPr>
            <a:r>
              <a:rPr lang="en-US" sz="3100"/>
              <a:t>To optimize a table knowing what keys are in the table and what the probable distribution is of those that are not in the table, we build an optimal binary search tree (OBST)</a:t>
            </a:r>
            <a:endParaRPr/>
          </a:p>
          <a:p>
            <a:pPr indent="-342900" lvl="0" marL="457200" marR="4572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945"/>
              <a:buFont typeface="Noto Sans Symbols"/>
              <a:buChar char="⮚"/>
            </a:pPr>
            <a:r>
              <a:rPr lang="en-US" sz="3100"/>
              <a:t>Optimal binary search tree is a binary search tree having an average search time of all keys optimal</a:t>
            </a:r>
            <a:endParaRPr/>
          </a:p>
          <a:p>
            <a:pPr indent="-342900" lvl="8" marL="342900" marR="4572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945"/>
              <a:buFont typeface="Noto Sans Symbols"/>
              <a:buChar char="⮚"/>
            </a:pPr>
            <a:r>
              <a:rPr lang="en-US" sz="3100"/>
              <a:t> An OBST is a BST with the minimum cost</a:t>
            </a:r>
            <a:endParaRPr/>
          </a:p>
        </p:txBody>
      </p:sp>
      <p:pic>
        <p:nvPicPr>
          <p:cNvPr id="261" name="Google Shape;26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4"/>
          <p:cNvSpPr txBox="1"/>
          <p:nvPr>
            <p:ph type="title"/>
          </p:nvPr>
        </p:nvSpPr>
        <p:spPr>
          <a:xfrm>
            <a:off x="3445669" y="176436"/>
            <a:ext cx="5000625" cy="549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48148"/>
              <a:buFont typeface="Calibri"/>
              <a:buNone/>
            </a:pPr>
            <a:r>
              <a:rPr b="1" lang="en-US" sz="3600"/>
              <a:t>Optimal binary search trees</a:t>
            </a:r>
            <a:endParaRPr b="1" sz="3600"/>
          </a:p>
        </p:txBody>
      </p:sp>
      <p:sp>
        <p:nvSpPr>
          <p:cNvPr id="268" name="Google Shape;268;p84"/>
          <p:cNvSpPr txBox="1"/>
          <p:nvPr>
            <p:ph idx="1" type="body"/>
          </p:nvPr>
        </p:nvSpPr>
        <p:spPr>
          <a:xfrm>
            <a:off x="356054" y="725486"/>
            <a:ext cx="11248571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800"/>
              <a:t>A full binary tree may not be an optimal binary search tree if the identifiers are searched for </a:t>
            </a:r>
            <a:r>
              <a:rPr lang="en-US" sz="2800">
                <a:solidFill>
                  <a:schemeClr val="accent1"/>
                </a:solidFill>
              </a:rPr>
              <a:t>with different frequency</a:t>
            </a:r>
            <a:endParaRPr sz="2800">
              <a:solidFill>
                <a:schemeClr val="accent1"/>
              </a:solidFill>
            </a:endParaRPr>
          </a:p>
          <a:p>
            <a: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/>
              <a:t>Consider these two search trees, </a:t>
            </a:r>
            <a:br>
              <a:rPr lang="en-US" sz="2800"/>
            </a:br>
            <a:r>
              <a:rPr lang="en-US" sz="2800"/>
              <a:t>If we search for each identifier with </a:t>
            </a:r>
            <a:r>
              <a:rPr lang="en-US" sz="2800">
                <a:solidFill>
                  <a:schemeClr val="accent1"/>
                </a:solidFill>
              </a:rPr>
              <a:t>equal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>
                <a:solidFill>
                  <a:schemeClr val="accent1"/>
                </a:solidFill>
              </a:rPr>
              <a:t>Probability</a:t>
            </a:r>
            <a:endParaRPr sz="2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In </a:t>
            </a:r>
            <a:r>
              <a:rPr lang="en-US" sz="2800"/>
              <a:t>first tree (a)</a:t>
            </a:r>
            <a:endParaRPr sz="2800"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the average number of </a:t>
            </a:r>
            <a:br>
              <a:rPr lang="en-US" sz="2400"/>
            </a:br>
            <a:r>
              <a:rPr lang="en-US" sz="2400"/>
              <a:t>comparisons for successful search is 2.4.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Comparisons for second tree is 2.2.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800"/>
              <a:t>The second tree (b) has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a better worst case search time than </a:t>
            </a:r>
            <a:br>
              <a:rPr lang="en-US" sz="2400"/>
            </a:br>
            <a:r>
              <a:rPr lang="en-US" sz="2400"/>
              <a:t>the first tree.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a better average behavior.           </a:t>
            </a:r>
            <a:endParaRPr/>
          </a:p>
        </p:txBody>
      </p:sp>
      <p:pic>
        <p:nvPicPr>
          <p:cNvPr descr="-Fig 10" id="269" name="Google Shape;269;p84"/>
          <p:cNvPicPr preferRelativeResize="0"/>
          <p:nvPr/>
        </p:nvPicPr>
        <p:blipFill rotWithShape="1">
          <a:blip r:embed="rId3">
            <a:alphaModFix/>
          </a:blip>
          <a:srcRect b="37125" l="31573" r="33089" t="0"/>
          <a:stretch/>
        </p:blipFill>
        <p:spPr>
          <a:xfrm>
            <a:off x="7608094" y="1742566"/>
            <a:ext cx="1676400" cy="146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 10" id="270" name="Google Shape;270;p84"/>
          <p:cNvPicPr preferRelativeResize="0"/>
          <p:nvPr/>
        </p:nvPicPr>
        <p:blipFill rotWithShape="1">
          <a:blip r:embed="rId4">
            <a:alphaModFix/>
          </a:blip>
          <a:srcRect b="15787" l="1921" r="61942" t="1912"/>
          <a:stretch/>
        </p:blipFill>
        <p:spPr>
          <a:xfrm>
            <a:off x="9888537" y="1358676"/>
            <a:ext cx="1716088" cy="3033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 10" id="271" name="Google Shape;271;p84"/>
          <p:cNvPicPr preferRelativeResize="0"/>
          <p:nvPr/>
        </p:nvPicPr>
        <p:blipFill rotWithShape="1">
          <a:blip r:embed="rId4">
            <a:alphaModFix/>
          </a:blip>
          <a:srcRect b="33869" l="54500" r="2758" t="0"/>
          <a:stretch/>
        </p:blipFill>
        <p:spPr>
          <a:xfrm>
            <a:off x="7164502" y="3593306"/>
            <a:ext cx="3059112" cy="2436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84"/>
          <p:cNvSpPr txBox="1"/>
          <p:nvPr/>
        </p:nvSpPr>
        <p:spPr>
          <a:xfrm>
            <a:off x="6543683" y="5708095"/>
            <a:ext cx="1971675" cy="307736"/>
          </a:xfrm>
          <a:prstGeom prst="rect">
            <a:avLst/>
          </a:prstGeom>
          <a:solidFill>
            <a:srgbClr val="C8CB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(1+2+2+3+3)/5 = 2.2</a:t>
            </a: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4"/>
          <p:cNvSpPr txBox="1"/>
          <p:nvPr/>
        </p:nvSpPr>
        <p:spPr>
          <a:xfrm>
            <a:off x="9930103" y="4323723"/>
            <a:ext cx="2071397" cy="307736"/>
          </a:xfrm>
          <a:prstGeom prst="rect">
            <a:avLst/>
          </a:prstGeom>
          <a:solidFill>
            <a:srgbClr val="C8CB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(1+2+2+3+4)/5 = 2.4</a:t>
            </a: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5"/>
          <p:cNvSpPr txBox="1"/>
          <p:nvPr>
            <p:ph type="title"/>
          </p:nvPr>
        </p:nvSpPr>
        <p:spPr>
          <a:xfrm>
            <a:off x="1692723" y="274638"/>
            <a:ext cx="768680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Optimal binary search trees</a:t>
            </a:r>
            <a:endParaRPr/>
          </a:p>
        </p:txBody>
      </p:sp>
      <p:sp>
        <p:nvSpPr>
          <p:cNvPr id="280" name="Google Shape;280;p85"/>
          <p:cNvSpPr txBox="1"/>
          <p:nvPr>
            <p:ph idx="1" type="body"/>
          </p:nvPr>
        </p:nvSpPr>
        <p:spPr>
          <a:xfrm>
            <a:off x="368696" y="1845734"/>
            <a:ext cx="8260954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/>
          </a:bodyPr>
          <a:lstStyle/>
          <a:p>
            <a:pPr indent="0" lvl="0" marL="1971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69498"/>
              <a:buNone/>
            </a:pPr>
            <a:r>
              <a:rPr lang="en-US" sz="2800"/>
              <a:t>In evaluating binary search trees, it is useful to add a special </a:t>
            </a:r>
            <a:br>
              <a:rPr lang="en-US" sz="2800"/>
            </a:br>
            <a:r>
              <a:rPr lang="en-US" sz="2800">
                <a:solidFill>
                  <a:schemeClr val="accent1"/>
                </a:solidFill>
              </a:rPr>
              <a:t>square node at every place there is a null links</a:t>
            </a:r>
            <a:r>
              <a:rPr lang="en-US" sz="2800"/>
              <a:t>.</a:t>
            </a:r>
            <a:endParaRPr/>
          </a:p>
          <a:p>
            <a:pPr indent="-342900" lvl="0" marL="54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69498"/>
              <a:buNone/>
            </a:pPr>
            <a:r>
              <a:t/>
            </a:r>
            <a:endParaRPr sz="2800"/>
          </a:p>
          <a:p>
            <a:pPr indent="-457200" lvl="1" marL="6543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74844"/>
              <a:buFont typeface="Noto Sans Symbols"/>
              <a:buChar char="⮚"/>
            </a:pPr>
            <a:r>
              <a:rPr lang="en-US" sz="2600"/>
              <a:t>We call these nodes </a:t>
            </a:r>
            <a:r>
              <a:rPr i="1" lang="en-US" sz="2600"/>
              <a:t>external nodes</a:t>
            </a:r>
            <a:r>
              <a:rPr lang="en-US" sz="2600"/>
              <a:t>.</a:t>
            </a:r>
            <a:endParaRPr/>
          </a:p>
          <a:p>
            <a:pPr indent="-457200" lvl="1" marL="6543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74844"/>
              <a:buFont typeface="Noto Sans Symbols"/>
              <a:buChar char="⮚"/>
            </a:pPr>
            <a:r>
              <a:rPr lang="en-US" sz="2600"/>
              <a:t>We also refer to the external nodes </a:t>
            </a:r>
            <a:br>
              <a:rPr lang="en-US" sz="2600"/>
            </a:br>
            <a:r>
              <a:rPr lang="en-US" sz="2600"/>
              <a:t>as </a:t>
            </a:r>
            <a:r>
              <a:rPr i="1" lang="en-US" sz="2600"/>
              <a:t>failure</a:t>
            </a:r>
            <a:r>
              <a:rPr lang="en-US" sz="2600"/>
              <a:t> nodes.</a:t>
            </a:r>
            <a:endParaRPr/>
          </a:p>
          <a:p>
            <a:pPr indent="-457200" lvl="1" marL="6543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74844"/>
              <a:buFont typeface="Noto Sans Symbols"/>
              <a:buChar char="⮚"/>
            </a:pPr>
            <a:r>
              <a:rPr lang="en-US" sz="2600"/>
              <a:t>The remaining nodes are </a:t>
            </a:r>
            <a:br>
              <a:rPr lang="en-US" sz="2600"/>
            </a:br>
            <a:r>
              <a:rPr i="1" lang="en-US" sz="2600"/>
              <a:t>internal nodes</a:t>
            </a:r>
            <a:r>
              <a:rPr lang="en-US" sz="2600"/>
              <a:t>.</a:t>
            </a:r>
            <a:endParaRPr/>
          </a:p>
          <a:p>
            <a:pPr indent="-457200" lvl="1" marL="6543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74844"/>
              <a:buFont typeface="Noto Sans Symbols"/>
              <a:buChar char="⮚"/>
            </a:pPr>
            <a:r>
              <a:rPr lang="en-US" sz="2600"/>
              <a:t>A binary tree with external nodes </a:t>
            </a:r>
            <a:br>
              <a:rPr lang="en-US" sz="2600"/>
            </a:br>
            <a:r>
              <a:rPr lang="en-US" sz="2600"/>
              <a:t>added is an </a:t>
            </a:r>
            <a:r>
              <a:rPr i="1" lang="en-US" sz="2600"/>
              <a:t>extended binary tree</a:t>
            </a:r>
            <a:endParaRPr/>
          </a:p>
          <a:p>
            <a:pPr indent="-228599" lvl="0" marL="54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97297"/>
              <a:buNone/>
            </a:pPr>
            <a:r>
              <a:t/>
            </a:r>
            <a:endParaRPr/>
          </a:p>
        </p:txBody>
      </p:sp>
      <p:pic>
        <p:nvPicPr>
          <p:cNvPr descr="-Figure 10" id="281" name="Google Shape;281;p85"/>
          <p:cNvPicPr preferRelativeResize="0"/>
          <p:nvPr/>
        </p:nvPicPr>
        <p:blipFill rotWithShape="1">
          <a:blip r:embed="rId3">
            <a:alphaModFix/>
          </a:blip>
          <a:srcRect b="12128" l="0" r="56793" t="0"/>
          <a:stretch/>
        </p:blipFill>
        <p:spPr>
          <a:xfrm>
            <a:off x="8878604" y="274638"/>
            <a:ext cx="2965450" cy="362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ure 10" id="282" name="Google Shape;282;p85"/>
          <p:cNvPicPr preferRelativeResize="0"/>
          <p:nvPr/>
        </p:nvPicPr>
        <p:blipFill rotWithShape="1">
          <a:blip r:embed="rId3">
            <a:alphaModFix/>
          </a:blip>
          <a:srcRect b="28741" l="53203" r="0" t="0"/>
          <a:stretch/>
        </p:blipFill>
        <p:spPr>
          <a:xfrm>
            <a:off x="6254279" y="2988734"/>
            <a:ext cx="3213100" cy="29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8"/>
          <p:cNvSpPr txBox="1"/>
          <p:nvPr>
            <p:ph type="title"/>
          </p:nvPr>
        </p:nvSpPr>
        <p:spPr>
          <a:xfrm>
            <a:off x="1315644" y="2764222"/>
            <a:ext cx="10058400" cy="10601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400"/>
              <a:t>Symbol Table</a:t>
            </a:r>
            <a:endParaRPr b="1" sz="5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6"/>
          <p:cNvSpPr txBox="1"/>
          <p:nvPr>
            <p:ph type="title"/>
          </p:nvPr>
        </p:nvSpPr>
        <p:spPr>
          <a:xfrm>
            <a:off x="1979614" y="125414"/>
            <a:ext cx="8226425" cy="788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Optimal binary search trees</a:t>
            </a:r>
            <a:endParaRPr/>
          </a:p>
        </p:txBody>
      </p:sp>
      <p:sp>
        <p:nvSpPr>
          <p:cNvPr id="290" name="Google Shape;290;p86"/>
          <p:cNvSpPr txBox="1"/>
          <p:nvPr>
            <p:ph idx="1" type="body"/>
          </p:nvPr>
        </p:nvSpPr>
        <p:spPr>
          <a:xfrm>
            <a:off x="1128974" y="1199356"/>
            <a:ext cx="9927703" cy="4968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10000"/>
          </a:bodyPr>
          <a:lstStyle/>
          <a:p>
            <a:pPr indent="-342899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1081"/>
              <a:buFont typeface="Noto Sans Symbols"/>
              <a:buChar char="⮚"/>
            </a:pPr>
            <a:r>
              <a:rPr i="1" lang="en-US" sz="2400"/>
              <a:t>External / internal path length</a:t>
            </a:r>
            <a:endParaRPr/>
          </a:p>
          <a:p>
            <a:pPr indent="-228600" lvl="0" marL="5715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1081"/>
              <a:buFont typeface="Noto Sans Symbols"/>
              <a:buNone/>
            </a:pPr>
            <a:r>
              <a:t/>
            </a:r>
            <a:endParaRPr sz="2400"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81081"/>
              <a:buFont typeface="Noto Sans Symbols"/>
              <a:buChar char="⮚"/>
            </a:pPr>
            <a:r>
              <a:rPr lang="en-US" sz="2400"/>
              <a:t>The sum of all external / internal nodes’ levels.</a:t>
            </a:r>
            <a:endParaRPr/>
          </a:p>
          <a:p>
            <a:pPr indent="-228600" lvl="0" marL="5715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1081"/>
              <a:buFont typeface="Noto Sans Symbols"/>
              <a:buNone/>
            </a:pPr>
            <a:r>
              <a:t/>
            </a:r>
            <a:endParaRPr sz="2400"/>
          </a:p>
          <a:p>
            <a:pPr indent="-342899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1081"/>
              <a:buFont typeface="Noto Sans Symbols"/>
              <a:buChar char="⮚"/>
            </a:pPr>
            <a:r>
              <a:rPr lang="en-US" sz="2400"/>
              <a:t>For example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74844"/>
              <a:buFont typeface="Noto Sans Symbols"/>
              <a:buChar char="⮚"/>
            </a:pPr>
            <a:r>
              <a:rPr lang="en-US" sz="2600"/>
              <a:t>Internal path length, </a:t>
            </a:r>
            <a:r>
              <a:rPr i="1" lang="en-US" sz="2600"/>
              <a:t>I</a:t>
            </a:r>
            <a:r>
              <a:rPr lang="en-US" sz="2600"/>
              <a:t>, is:</a:t>
            </a:r>
            <a:endParaRPr/>
          </a:p>
          <a:p>
            <a:pPr indent="0" lvl="1" marL="5715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74844"/>
              <a:buNone/>
            </a:pPr>
            <a:r>
              <a:rPr i="1" lang="en-US" sz="2600"/>
              <a:t>			I</a:t>
            </a:r>
            <a:r>
              <a:rPr lang="en-US" sz="2600"/>
              <a:t> = 0 + 1 + 1 + 2 + 3 = 7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74844"/>
              <a:buFont typeface="Noto Sans Symbols"/>
              <a:buChar char="⮚"/>
            </a:pPr>
            <a:r>
              <a:rPr lang="en-US" sz="2600"/>
              <a:t>External path length, </a:t>
            </a:r>
            <a:r>
              <a:rPr i="1" lang="en-US" sz="2600"/>
              <a:t>E</a:t>
            </a:r>
            <a:r>
              <a:rPr lang="en-US" sz="2600"/>
              <a:t>, is :</a:t>
            </a:r>
            <a:endParaRPr/>
          </a:p>
          <a:p>
            <a:pPr indent="0" lvl="1" marL="5715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74844"/>
              <a:buNone/>
            </a:pPr>
            <a:r>
              <a:rPr i="1" lang="en-US" sz="2600"/>
              <a:t>			E</a:t>
            </a:r>
            <a:r>
              <a:rPr lang="en-US" sz="2600"/>
              <a:t> = 2 + 2 + 4 + 4 + 3 + 2 = 17</a:t>
            </a:r>
            <a:endParaRPr/>
          </a:p>
          <a:p>
            <a:pPr indent="-228600" lvl="0" marL="5715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1081"/>
              <a:buFont typeface="Noto Sans Symbols"/>
              <a:buNone/>
            </a:pPr>
            <a:r>
              <a:t/>
            </a:r>
            <a:endParaRPr sz="2400"/>
          </a:p>
          <a:p>
            <a:pPr indent="-342899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1081"/>
              <a:buFont typeface="Noto Sans Symbols"/>
              <a:buChar char="⮚"/>
            </a:pPr>
            <a:r>
              <a:rPr lang="en-US" sz="2400"/>
              <a:t>A binary tree with </a:t>
            </a:r>
            <a:r>
              <a:rPr i="1" lang="en-US" sz="2400"/>
              <a:t>n</a:t>
            </a:r>
            <a:r>
              <a:rPr lang="en-US" sz="2400"/>
              <a:t> internal nodes are related </a:t>
            </a:r>
            <a:endParaRPr sz="2400"/>
          </a:p>
          <a:p>
            <a:pPr indent="-342899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1081"/>
              <a:buFont typeface="Noto Sans Symbols"/>
              <a:buChar char="⮚"/>
            </a:pPr>
            <a:r>
              <a:rPr lang="en-US" sz="2400"/>
              <a:t>by the formula : </a:t>
            </a:r>
            <a:r>
              <a:rPr i="1" lang="en-US" sz="2400"/>
              <a:t>E</a:t>
            </a:r>
            <a:r>
              <a:rPr lang="en-US" sz="2400"/>
              <a:t> = </a:t>
            </a:r>
            <a:r>
              <a:rPr i="1" lang="en-US" sz="2400"/>
              <a:t>I</a:t>
            </a:r>
            <a:r>
              <a:rPr lang="en-US" sz="2400"/>
              <a:t> + 2</a:t>
            </a:r>
            <a:r>
              <a:rPr i="1" lang="en-US" sz="2400"/>
              <a:t>n</a:t>
            </a:r>
            <a:endParaRPr/>
          </a:p>
        </p:txBody>
      </p:sp>
      <p:pic>
        <p:nvPicPr>
          <p:cNvPr descr="-Figure 10" id="291" name="Google Shape;291;p86"/>
          <p:cNvPicPr preferRelativeResize="0"/>
          <p:nvPr/>
        </p:nvPicPr>
        <p:blipFill rotWithShape="1">
          <a:blip r:embed="rId3">
            <a:alphaModFix/>
          </a:blip>
          <a:srcRect b="19675" l="0" r="56793" t="0"/>
          <a:stretch/>
        </p:blipFill>
        <p:spPr>
          <a:xfrm>
            <a:off x="7594600" y="2565401"/>
            <a:ext cx="2965450" cy="33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6"/>
          <p:cNvSpPr txBox="1"/>
          <p:nvPr/>
        </p:nvSpPr>
        <p:spPr>
          <a:xfrm>
            <a:off x="9336089" y="2781301"/>
            <a:ext cx="28892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86"/>
          <p:cNvSpPr txBox="1"/>
          <p:nvPr/>
        </p:nvSpPr>
        <p:spPr>
          <a:xfrm>
            <a:off x="8543926" y="3500438"/>
            <a:ext cx="2889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6"/>
          <p:cNvSpPr txBox="1"/>
          <p:nvPr/>
        </p:nvSpPr>
        <p:spPr>
          <a:xfrm>
            <a:off x="10128251" y="3500438"/>
            <a:ext cx="2889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6"/>
          <p:cNvSpPr txBox="1"/>
          <p:nvPr/>
        </p:nvSpPr>
        <p:spPr>
          <a:xfrm>
            <a:off x="7894639" y="4141788"/>
            <a:ext cx="2889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86"/>
          <p:cNvSpPr txBox="1"/>
          <p:nvPr/>
        </p:nvSpPr>
        <p:spPr>
          <a:xfrm>
            <a:off x="8688389" y="4149726"/>
            <a:ext cx="28892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86"/>
          <p:cNvSpPr txBox="1"/>
          <p:nvPr/>
        </p:nvSpPr>
        <p:spPr>
          <a:xfrm>
            <a:off x="9696451" y="4141788"/>
            <a:ext cx="2889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6"/>
          <p:cNvSpPr txBox="1"/>
          <p:nvPr/>
        </p:nvSpPr>
        <p:spPr>
          <a:xfrm>
            <a:off x="10344151" y="4149726"/>
            <a:ext cx="28892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6"/>
          <p:cNvSpPr txBox="1"/>
          <p:nvPr/>
        </p:nvSpPr>
        <p:spPr>
          <a:xfrm>
            <a:off x="9264651" y="4868863"/>
            <a:ext cx="2889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6"/>
          <p:cNvSpPr txBox="1"/>
          <p:nvPr/>
        </p:nvSpPr>
        <p:spPr>
          <a:xfrm>
            <a:off x="9912351" y="4868863"/>
            <a:ext cx="2889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86"/>
          <p:cNvSpPr txBox="1"/>
          <p:nvPr/>
        </p:nvSpPr>
        <p:spPr>
          <a:xfrm>
            <a:off x="8688389" y="5510213"/>
            <a:ext cx="2889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86"/>
          <p:cNvSpPr txBox="1"/>
          <p:nvPr/>
        </p:nvSpPr>
        <p:spPr>
          <a:xfrm>
            <a:off x="9480551" y="5510213"/>
            <a:ext cx="2889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84224"/>
            <a:ext cx="1269598" cy="86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7"/>
          <p:cNvSpPr txBox="1"/>
          <p:nvPr>
            <p:ph type="title"/>
          </p:nvPr>
        </p:nvSpPr>
        <p:spPr>
          <a:xfrm>
            <a:off x="2268682" y="58176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Optimal binary search trees</a:t>
            </a:r>
            <a:endParaRPr/>
          </a:p>
        </p:txBody>
      </p:sp>
      <p:sp>
        <p:nvSpPr>
          <p:cNvPr id="309" name="Google Shape;309;p87"/>
          <p:cNvSpPr txBox="1"/>
          <p:nvPr>
            <p:ph idx="1" type="body"/>
          </p:nvPr>
        </p:nvSpPr>
        <p:spPr>
          <a:xfrm>
            <a:off x="1216408" y="1891145"/>
            <a:ext cx="9625084" cy="338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3200"/>
              <a:t>In the binary search tree: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The identifiers </a:t>
            </a:r>
            <a:r>
              <a:rPr i="1" lang="en-US" sz="2800"/>
              <a:t>a</a:t>
            </a:r>
            <a:r>
              <a:rPr baseline="-25000" i="1" lang="en-US" sz="2800"/>
              <a:t>1</a:t>
            </a:r>
            <a:r>
              <a:rPr lang="en-US" sz="2800"/>
              <a:t>, </a:t>
            </a:r>
            <a:r>
              <a:rPr i="1" lang="en-US" sz="2800"/>
              <a:t>a</a:t>
            </a:r>
            <a:r>
              <a:rPr baseline="-25000" i="1" lang="en-US" sz="2800"/>
              <a:t>2</a:t>
            </a:r>
            <a:r>
              <a:rPr lang="en-US" sz="2800"/>
              <a:t>, …, </a:t>
            </a:r>
            <a:r>
              <a:rPr i="1" lang="en-US" sz="2800"/>
              <a:t>a</a:t>
            </a:r>
            <a:r>
              <a:rPr baseline="-25000" i="1" lang="en-US" sz="2800"/>
              <a:t>n</a:t>
            </a:r>
            <a:r>
              <a:rPr lang="en-US" sz="2800"/>
              <a:t> with </a:t>
            </a:r>
            <a:r>
              <a:rPr i="1" lang="en-US" sz="2800"/>
              <a:t>a</a:t>
            </a:r>
            <a:r>
              <a:rPr baseline="-25000" i="1" lang="en-US" sz="2800"/>
              <a:t>1</a:t>
            </a:r>
            <a:r>
              <a:rPr lang="en-US" sz="2800"/>
              <a:t> &lt; </a:t>
            </a:r>
            <a:r>
              <a:rPr i="1" lang="en-US" sz="2800"/>
              <a:t>a</a:t>
            </a:r>
            <a:r>
              <a:rPr baseline="-25000" i="1" lang="en-US" sz="2800"/>
              <a:t>2</a:t>
            </a:r>
            <a:r>
              <a:rPr lang="en-US" sz="2800"/>
              <a:t> &lt; … &lt; </a:t>
            </a:r>
            <a:r>
              <a:rPr i="1" lang="en-US" sz="2800"/>
              <a:t>a</a:t>
            </a:r>
            <a:r>
              <a:rPr baseline="-25000" i="1" lang="en-US" sz="2800"/>
              <a:t>n</a:t>
            </a:r>
            <a:endParaRPr sz="2800"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The </a:t>
            </a:r>
            <a:r>
              <a:rPr lang="en-US" sz="2800">
                <a:solidFill>
                  <a:schemeClr val="accent1"/>
                </a:solidFill>
              </a:rPr>
              <a:t>probability of searching for each </a:t>
            </a:r>
            <a:r>
              <a:rPr i="1" lang="en-US" sz="2800">
                <a:solidFill>
                  <a:schemeClr val="accent1"/>
                </a:solidFill>
              </a:rPr>
              <a:t>a</a:t>
            </a:r>
            <a:r>
              <a:rPr baseline="-25000" i="1" lang="en-US" sz="2800">
                <a:solidFill>
                  <a:schemeClr val="accent1"/>
                </a:solidFill>
              </a:rPr>
              <a:t>i</a:t>
            </a:r>
            <a:r>
              <a:rPr lang="en-US" sz="2800">
                <a:solidFill>
                  <a:schemeClr val="accent1"/>
                </a:solidFill>
              </a:rPr>
              <a:t> is </a:t>
            </a:r>
            <a:r>
              <a:rPr i="1" lang="en-US" sz="2800">
                <a:solidFill>
                  <a:schemeClr val="accent1"/>
                </a:solidFill>
              </a:rPr>
              <a:t>p</a:t>
            </a:r>
            <a:r>
              <a:rPr baseline="-25000" i="1" lang="en-US" sz="2800">
                <a:solidFill>
                  <a:schemeClr val="accent1"/>
                </a:solidFill>
              </a:rPr>
              <a:t>i</a:t>
            </a:r>
            <a:r>
              <a:rPr i="1" lang="en-US" sz="2800"/>
              <a:t> </a:t>
            </a:r>
            <a:endParaRPr sz="2800"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The total cost (when only successful searches are made) is: </a:t>
            </a:r>
            <a:endParaRPr sz="2800"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-p" id="310" name="Google Shape;31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007" y="3926833"/>
            <a:ext cx="20478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8"/>
          <p:cNvSpPr txBox="1"/>
          <p:nvPr>
            <p:ph type="title"/>
          </p:nvPr>
        </p:nvSpPr>
        <p:spPr>
          <a:xfrm>
            <a:off x="2598038" y="668363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Optimal binary search trees</a:t>
            </a:r>
            <a:endParaRPr/>
          </a:p>
        </p:txBody>
      </p:sp>
      <p:sp>
        <p:nvSpPr>
          <p:cNvPr id="317" name="Google Shape;317;p88"/>
          <p:cNvSpPr txBox="1"/>
          <p:nvPr>
            <p:ph idx="1" type="body"/>
          </p:nvPr>
        </p:nvSpPr>
        <p:spPr>
          <a:xfrm>
            <a:off x="1202554" y="1891145"/>
            <a:ext cx="9625084" cy="39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200"/>
              <a:t>If we replace the null subtree by a failure node, we may partition the identifiers that are not in the binary search tree into </a:t>
            </a:r>
            <a:r>
              <a:rPr i="1" lang="en-US" sz="3200"/>
              <a:t>n</a:t>
            </a:r>
            <a:r>
              <a:rPr lang="en-US" sz="3200"/>
              <a:t>+1 classes </a:t>
            </a:r>
            <a:r>
              <a:rPr i="1" lang="en-US" sz="3200"/>
              <a:t>E</a:t>
            </a:r>
            <a:r>
              <a:rPr baseline="-25000" i="1" lang="en-US" sz="3200"/>
              <a:t>i</a:t>
            </a:r>
            <a:r>
              <a:rPr lang="en-US" sz="3200"/>
              <a:t>, 0 ≤ </a:t>
            </a:r>
            <a:r>
              <a:rPr i="1" lang="en-US" sz="3200"/>
              <a:t>i </a:t>
            </a:r>
            <a:r>
              <a:rPr lang="en-US" sz="3200"/>
              <a:t>≤ </a:t>
            </a:r>
            <a:r>
              <a:rPr i="1" lang="en-US" sz="3200"/>
              <a:t>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i="1" lang="en-US" sz="2800"/>
              <a:t>E</a:t>
            </a:r>
            <a:r>
              <a:rPr baseline="-25000" i="1" lang="en-US" sz="2800"/>
              <a:t>i</a:t>
            </a:r>
            <a:r>
              <a:rPr lang="en-US" sz="2800"/>
              <a:t> contains all identifiers </a:t>
            </a:r>
            <a:r>
              <a:rPr i="1" lang="en-US" sz="2800"/>
              <a:t>x</a:t>
            </a:r>
            <a:r>
              <a:rPr lang="en-US" sz="2800"/>
              <a:t> such that </a:t>
            </a:r>
            <a:r>
              <a:rPr i="1" lang="en-US" sz="2800"/>
              <a:t>a</a:t>
            </a:r>
            <a:r>
              <a:rPr baseline="-25000" i="1" lang="en-US" sz="2800"/>
              <a:t>i</a:t>
            </a:r>
            <a:r>
              <a:rPr lang="en-US" sz="2800"/>
              <a:t> &lt; </a:t>
            </a:r>
            <a:r>
              <a:rPr i="1" lang="en-US" sz="2800"/>
              <a:t>x</a:t>
            </a:r>
            <a:r>
              <a:rPr lang="en-US" sz="2800"/>
              <a:t> &lt; </a:t>
            </a:r>
            <a:r>
              <a:rPr i="1" lang="en-US" sz="2800"/>
              <a:t>a</a:t>
            </a:r>
            <a:r>
              <a:rPr baseline="-25000" i="1" lang="en-US" sz="2800"/>
              <a:t>i</a:t>
            </a:r>
            <a:r>
              <a:rPr baseline="-25000" lang="en-US" sz="2800"/>
              <a:t>+1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For all identifiers in a particular class, </a:t>
            </a:r>
            <a:r>
              <a:rPr i="1" lang="en-US" sz="2800"/>
              <a:t>E</a:t>
            </a:r>
            <a:r>
              <a:rPr baseline="-25000" i="1" lang="en-US" sz="2800"/>
              <a:t>i</a:t>
            </a:r>
            <a:r>
              <a:rPr lang="en-US" sz="2800"/>
              <a:t>, the search terminates at the same failure node</a:t>
            </a:r>
            <a:endParaRPr/>
          </a:p>
        </p:txBody>
      </p:sp>
      <p:pic>
        <p:nvPicPr>
          <p:cNvPr id="318" name="Google Shape;31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9"/>
          <p:cNvSpPr txBox="1"/>
          <p:nvPr>
            <p:ph type="title"/>
          </p:nvPr>
        </p:nvSpPr>
        <p:spPr>
          <a:xfrm>
            <a:off x="2582338" y="748688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11111"/>
              <a:buFont typeface="Calibri"/>
              <a:buNone/>
            </a:pPr>
            <a:r>
              <a:rPr lang="en-US"/>
              <a:t>Optimal binary search trees</a:t>
            </a:r>
            <a:endParaRPr/>
          </a:p>
        </p:txBody>
      </p:sp>
      <p:sp>
        <p:nvSpPr>
          <p:cNvPr id="324" name="Google Shape;324;p89"/>
          <p:cNvSpPr txBox="1"/>
          <p:nvPr>
            <p:ph idx="1" type="body"/>
          </p:nvPr>
        </p:nvSpPr>
        <p:spPr>
          <a:xfrm>
            <a:off x="996285" y="1823218"/>
            <a:ext cx="5315803" cy="4300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2400"/>
              <a:t>We number the failure nodes from 0 to </a:t>
            </a:r>
            <a:r>
              <a:rPr b="1" i="1" lang="en-US" sz="2400"/>
              <a:t>n</a:t>
            </a:r>
            <a:r>
              <a:rPr b="1" lang="en-US" sz="2400"/>
              <a:t> with </a:t>
            </a:r>
            <a:r>
              <a:rPr b="1" i="1" lang="en-US" sz="2400"/>
              <a:t>i</a:t>
            </a:r>
            <a:r>
              <a:rPr b="1" lang="en-US" sz="2400"/>
              <a:t> being for class </a:t>
            </a:r>
            <a:r>
              <a:rPr b="1" i="1" lang="en-US" sz="2400"/>
              <a:t>E</a:t>
            </a:r>
            <a:r>
              <a:rPr b="1" baseline="-25000" i="1" lang="en-US" sz="2400"/>
              <a:t>i</a:t>
            </a:r>
            <a:r>
              <a:rPr b="1" lang="en-US" sz="2400"/>
              <a:t>, 0 ≤ </a:t>
            </a:r>
            <a:r>
              <a:rPr b="1" i="1" lang="en-US" sz="2400"/>
              <a:t>i</a:t>
            </a:r>
            <a:r>
              <a:rPr b="1" lang="en-US" sz="2400"/>
              <a:t> ≤ </a:t>
            </a:r>
            <a:r>
              <a:rPr b="1" i="1" lang="en-US" sz="2400"/>
              <a:t>n</a:t>
            </a:r>
            <a:r>
              <a:rPr b="1" lang="en-US" sz="2400"/>
              <a:t>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000"/>
              <a:t>If </a:t>
            </a:r>
            <a:r>
              <a:rPr i="1" lang="en-US" sz="2000">
                <a:solidFill>
                  <a:schemeClr val="accent1"/>
                </a:solidFill>
              </a:rPr>
              <a:t>q</a:t>
            </a:r>
            <a:r>
              <a:rPr baseline="-25000" i="1" lang="en-US" sz="2000">
                <a:solidFill>
                  <a:schemeClr val="accent1"/>
                </a:solidFill>
              </a:rPr>
              <a:t>i</a:t>
            </a:r>
            <a:r>
              <a:rPr lang="en-US" sz="2000"/>
              <a:t> is the </a:t>
            </a:r>
            <a:r>
              <a:rPr lang="en-US" sz="2000">
                <a:solidFill>
                  <a:schemeClr val="accent1"/>
                </a:solidFill>
              </a:rPr>
              <a:t>probability that the identifier we are searching for is in </a:t>
            </a:r>
            <a:r>
              <a:rPr i="1" lang="en-US" sz="2000">
                <a:solidFill>
                  <a:schemeClr val="accent1"/>
                </a:solidFill>
              </a:rPr>
              <a:t>E</a:t>
            </a:r>
            <a:r>
              <a:rPr baseline="-25000" i="1" lang="en-US" sz="2000">
                <a:solidFill>
                  <a:schemeClr val="accent1"/>
                </a:solidFill>
              </a:rPr>
              <a:t>i</a:t>
            </a:r>
            <a:r>
              <a:rPr lang="en-US" sz="2000"/>
              <a:t>, then the cost of the failure node is:</a:t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Therefore, the total cost of a binary search tree is: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descr="-p" id="325" name="Google Shape;32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335" y="3690778"/>
            <a:ext cx="3994150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p" id="326" name="Google Shape;32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335" y="5432197"/>
            <a:ext cx="4868863" cy="512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p" id="327" name="Google Shape;327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7232" y="3703007"/>
            <a:ext cx="2692731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89"/>
          <p:cNvSpPr txBox="1"/>
          <p:nvPr/>
        </p:nvSpPr>
        <p:spPr>
          <a:xfrm>
            <a:off x="6697138" y="1823219"/>
            <a:ext cx="5315803" cy="46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54406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 optimal binary search tree for the identifier set </a:t>
            </a:r>
            <a:r>
              <a:rPr b="0" i="1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baseline="-25000" i="1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…, </a:t>
            </a:r>
            <a:r>
              <a:rPr b="0" i="1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baseline="-25000" i="1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is one that minimizes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5440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Since all searches must terminate either successfully or unsuccessfully, we have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0"/>
          <p:cNvSpPr txBox="1"/>
          <p:nvPr>
            <p:ph type="title"/>
          </p:nvPr>
        </p:nvSpPr>
        <p:spPr>
          <a:xfrm>
            <a:off x="1146175" y="286975"/>
            <a:ext cx="8458200" cy="6694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3600"/>
              <a:t>Optimal binary search trees</a:t>
            </a:r>
            <a:endParaRPr sz="3600"/>
          </a:p>
        </p:txBody>
      </p:sp>
      <p:sp>
        <p:nvSpPr>
          <p:cNvPr id="335" name="Google Shape;335;p90"/>
          <p:cNvSpPr txBox="1"/>
          <p:nvPr>
            <p:ph idx="1" type="body"/>
          </p:nvPr>
        </p:nvSpPr>
        <p:spPr>
          <a:xfrm>
            <a:off x="654050" y="1090973"/>
            <a:ext cx="8382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10000"/>
          </a:bodyPr>
          <a:lstStyle/>
          <a:p>
            <a:pPr indent="0" lvl="0" marL="82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69498"/>
              <a:buNone/>
            </a:pPr>
            <a:r>
              <a:rPr lang="en-US" sz="2800"/>
              <a:t>The possible binary search trees for the </a:t>
            </a:r>
            <a:br>
              <a:rPr lang="en-US" sz="2800"/>
            </a:br>
            <a:r>
              <a:rPr lang="en-US" sz="2800"/>
              <a:t>identifier set (</a:t>
            </a:r>
            <a:r>
              <a:rPr i="1" lang="en-US" sz="2800"/>
              <a:t>a</a:t>
            </a:r>
            <a:r>
              <a:rPr baseline="-25000" lang="en-US" sz="2800"/>
              <a:t>1</a:t>
            </a:r>
            <a:r>
              <a:rPr lang="en-US" sz="2800"/>
              <a:t>, </a:t>
            </a:r>
            <a:r>
              <a:rPr i="1" lang="en-US" sz="2800"/>
              <a:t>a</a:t>
            </a:r>
            <a:r>
              <a:rPr baseline="-25000" lang="en-US" sz="2800"/>
              <a:t>2</a:t>
            </a:r>
            <a:r>
              <a:rPr lang="en-US" sz="2800"/>
              <a:t>, </a:t>
            </a:r>
            <a:r>
              <a:rPr i="1" lang="en-US" sz="2800"/>
              <a:t>a</a:t>
            </a:r>
            <a:r>
              <a:rPr baseline="-25000" lang="en-US" sz="2800"/>
              <a:t>3</a:t>
            </a:r>
            <a:r>
              <a:rPr lang="en-US" sz="2800"/>
              <a:t>) = (</a:t>
            </a:r>
            <a:r>
              <a:rPr b="1" lang="en-US" sz="2800"/>
              <a:t>do</a:t>
            </a:r>
            <a:r>
              <a:rPr lang="en-US" sz="2800"/>
              <a:t>, </a:t>
            </a:r>
            <a:r>
              <a:rPr b="1" lang="en-US" sz="2800"/>
              <a:t>if</a:t>
            </a:r>
            <a:r>
              <a:rPr lang="en-US" sz="2800"/>
              <a:t>, </a:t>
            </a:r>
            <a:r>
              <a:rPr b="1" lang="en-US" sz="2800"/>
              <a:t>while</a:t>
            </a:r>
            <a:r>
              <a:rPr lang="en-US" sz="2800"/>
              <a:t>)</a:t>
            </a:r>
            <a:endParaRPr/>
          </a:p>
          <a:p>
            <a:pPr indent="-457200" lvl="1" marL="5400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81081"/>
              <a:buFont typeface="Noto Sans Symbols"/>
              <a:buChar char="⮚"/>
            </a:pPr>
            <a:r>
              <a:rPr lang="en-US" sz="2400"/>
              <a:t>The identifiers with equal probabilities, </a:t>
            </a:r>
            <a:br>
              <a:rPr lang="en-US" sz="2400"/>
            </a:br>
            <a:r>
              <a:rPr i="1" lang="en-US" sz="2400"/>
              <a:t>p</a:t>
            </a:r>
            <a:r>
              <a:rPr baseline="-25000" i="1" lang="en-US" sz="2400"/>
              <a:t>i</a:t>
            </a:r>
            <a:r>
              <a:rPr lang="en-US" sz="2400"/>
              <a:t>=</a:t>
            </a:r>
            <a:r>
              <a:rPr i="1" lang="en-US" sz="2400"/>
              <a:t>q</a:t>
            </a:r>
            <a:r>
              <a:rPr baseline="-25000" i="1" lang="en-US" sz="2400"/>
              <a:t>j</a:t>
            </a:r>
            <a:r>
              <a:rPr lang="en-US" sz="2400"/>
              <a:t>=1/7 for all </a:t>
            </a:r>
            <a:r>
              <a:rPr i="1" lang="en-US" sz="2400"/>
              <a:t>i</a:t>
            </a:r>
            <a:r>
              <a:rPr lang="en-US" sz="2400"/>
              <a:t>, </a:t>
            </a:r>
            <a:r>
              <a:rPr i="1" lang="en-US" sz="2400"/>
              <a:t>j</a:t>
            </a:r>
            <a:r>
              <a:rPr lang="en-US" sz="2400"/>
              <a:t>,</a:t>
            </a:r>
            <a:endParaRPr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/>
              <a:t>cost(tree </a:t>
            </a:r>
            <a:r>
              <a:rPr i="1" lang="en-US" sz="2000"/>
              <a:t>a</a:t>
            </a:r>
            <a:r>
              <a:rPr lang="en-US" sz="2000"/>
              <a:t>) = 15/7; </a:t>
            </a:r>
            <a:endParaRPr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>
                <a:solidFill>
                  <a:schemeClr val="hlink"/>
                </a:solidFill>
              </a:rPr>
              <a:t>cost(tree </a:t>
            </a:r>
            <a:r>
              <a:rPr i="1" lang="en-US" sz="2000">
                <a:solidFill>
                  <a:schemeClr val="hlink"/>
                </a:solidFill>
              </a:rPr>
              <a:t>b</a:t>
            </a:r>
            <a:r>
              <a:rPr lang="en-US" sz="2000">
                <a:solidFill>
                  <a:schemeClr val="hlink"/>
                </a:solidFill>
              </a:rPr>
              <a:t>) = 13/7; (optimal) </a:t>
            </a:r>
            <a:endParaRPr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/>
              <a:t>cost(tree </a:t>
            </a:r>
            <a:r>
              <a:rPr i="1" lang="en-US" sz="2000"/>
              <a:t>c</a:t>
            </a:r>
            <a:r>
              <a:rPr lang="en-US" sz="2000"/>
              <a:t>) = 15/7; </a:t>
            </a:r>
            <a:endParaRPr sz="2000"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/>
              <a:t>cost(tree </a:t>
            </a:r>
            <a:r>
              <a:rPr i="1" lang="en-US" sz="2000"/>
              <a:t>d</a:t>
            </a:r>
            <a:r>
              <a:rPr lang="en-US" sz="2000"/>
              <a:t>) = 15/7; </a:t>
            </a:r>
            <a:endParaRPr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/>
              <a:t>cost(tree </a:t>
            </a:r>
            <a:r>
              <a:rPr i="1" lang="en-US" sz="2000"/>
              <a:t>e</a:t>
            </a:r>
            <a:r>
              <a:rPr lang="en-US" sz="2000"/>
              <a:t>) = 15/7;</a:t>
            </a:r>
            <a:endParaRPr/>
          </a:p>
          <a:p>
            <a:pPr indent="-342900" lvl="2" marL="540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None/>
            </a:pPr>
            <a:r>
              <a:t/>
            </a:r>
            <a:endParaRPr sz="2000"/>
          </a:p>
          <a:p>
            <a:pPr indent="-457200" lvl="1" marL="5400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ct val="81081"/>
              <a:buFont typeface="Noto Sans Symbols"/>
              <a:buChar char="⮚"/>
            </a:pPr>
            <a:r>
              <a:rPr i="1" lang="en-US" sz="2400"/>
              <a:t>p</a:t>
            </a:r>
            <a:r>
              <a:rPr baseline="-25000" lang="en-US" sz="2400"/>
              <a:t>1</a:t>
            </a:r>
            <a:r>
              <a:rPr lang="en-US" sz="2400"/>
              <a:t> = 0.5, </a:t>
            </a:r>
            <a:r>
              <a:rPr i="1" lang="en-US" sz="2400"/>
              <a:t>p</a:t>
            </a:r>
            <a:r>
              <a:rPr baseline="-25000" lang="en-US" sz="2400"/>
              <a:t>2</a:t>
            </a:r>
            <a:r>
              <a:rPr lang="en-US" sz="2400"/>
              <a:t> = 0.1, </a:t>
            </a:r>
            <a:r>
              <a:rPr i="1" lang="en-US" sz="2400"/>
              <a:t>p</a:t>
            </a:r>
            <a:r>
              <a:rPr baseline="-25000" lang="en-US" sz="2400"/>
              <a:t>3</a:t>
            </a:r>
            <a:r>
              <a:rPr lang="en-US" sz="2400"/>
              <a:t> = 0.05, </a:t>
            </a:r>
            <a:br>
              <a:rPr lang="en-US" sz="2400"/>
            </a:br>
            <a:r>
              <a:rPr i="1" lang="en-US" sz="2400"/>
              <a:t>q</a:t>
            </a:r>
            <a:r>
              <a:rPr baseline="-25000" lang="en-US" sz="2400"/>
              <a:t>0</a:t>
            </a:r>
            <a:r>
              <a:rPr lang="en-US" sz="2400"/>
              <a:t> = 0.15, </a:t>
            </a:r>
            <a:r>
              <a:rPr i="1" lang="en-US" sz="2400"/>
              <a:t>q</a:t>
            </a:r>
            <a:r>
              <a:rPr baseline="-25000" lang="en-US" sz="2400"/>
              <a:t>1</a:t>
            </a:r>
            <a:r>
              <a:rPr lang="en-US" sz="2400"/>
              <a:t>= 0.1, </a:t>
            </a:r>
            <a:r>
              <a:rPr i="1" lang="en-US" sz="2400"/>
              <a:t>q</a:t>
            </a:r>
            <a:r>
              <a:rPr baseline="-25000" lang="en-US" sz="2400"/>
              <a:t>2</a:t>
            </a:r>
            <a:r>
              <a:rPr lang="en-US" sz="2400"/>
              <a:t> = 0.05, </a:t>
            </a:r>
            <a:r>
              <a:rPr i="1" lang="en-US" sz="2400"/>
              <a:t>q</a:t>
            </a:r>
            <a:r>
              <a:rPr baseline="-25000" lang="en-US" sz="2400"/>
              <a:t>3</a:t>
            </a:r>
            <a:r>
              <a:rPr lang="en-US" sz="2400"/>
              <a:t> = 0.05</a:t>
            </a:r>
            <a:endParaRPr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/>
              <a:t>cost(tree </a:t>
            </a:r>
            <a:r>
              <a:rPr i="1" lang="en-US" sz="2000"/>
              <a:t>a</a:t>
            </a:r>
            <a:r>
              <a:rPr lang="en-US" sz="2000"/>
              <a:t>) = 2.65; </a:t>
            </a:r>
            <a:endParaRPr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/>
              <a:t>cost(tree </a:t>
            </a:r>
            <a:r>
              <a:rPr i="1" lang="en-US" sz="2000"/>
              <a:t>b</a:t>
            </a:r>
            <a:r>
              <a:rPr lang="en-US" sz="2000"/>
              <a:t>) = 1.9; </a:t>
            </a:r>
            <a:endParaRPr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>
                <a:solidFill>
                  <a:schemeClr val="hlink"/>
                </a:solidFill>
              </a:rPr>
              <a:t>cost(tree </a:t>
            </a:r>
            <a:r>
              <a:rPr i="1" lang="en-US" sz="2000">
                <a:solidFill>
                  <a:schemeClr val="hlink"/>
                </a:solidFill>
              </a:rPr>
              <a:t>c</a:t>
            </a:r>
            <a:r>
              <a:rPr lang="en-US" sz="2000">
                <a:solidFill>
                  <a:schemeClr val="hlink"/>
                </a:solidFill>
              </a:rPr>
              <a:t>) = 1.5; (optimal) </a:t>
            </a:r>
            <a:endParaRPr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/>
              <a:t>cost(tree </a:t>
            </a:r>
            <a:r>
              <a:rPr i="1" lang="en-US" sz="2000"/>
              <a:t>d</a:t>
            </a:r>
            <a:r>
              <a:rPr lang="en-US" sz="2000"/>
              <a:t>) = 2.05; </a:t>
            </a:r>
            <a:endParaRPr/>
          </a:p>
          <a:p>
            <a:pPr indent="-457200" lvl="3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97297"/>
              <a:buFont typeface="Noto Sans Symbols"/>
              <a:buChar char="⮚"/>
            </a:pPr>
            <a:r>
              <a:rPr lang="en-US" sz="2000"/>
              <a:t>cost(tree </a:t>
            </a:r>
            <a:r>
              <a:rPr i="1" lang="en-US" sz="2000"/>
              <a:t>e</a:t>
            </a:r>
            <a:r>
              <a:rPr lang="en-US" sz="2000"/>
              <a:t>) = 1.6;</a:t>
            </a:r>
            <a:endParaRPr/>
          </a:p>
        </p:txBody>
      </p:sp>
      <p:pic>
        <p:nvPicPr>
          <p:cNvPr descr="-Fig 10" id="336" name="Google Shape;336;p90"/>
          <p:cNvPicPr preferRelativeResize="0"/>
          <p:nvPr/>
        </p:nvPicPr>
        <p:blipFill rotWithShape="1">
          <a:blip r:embed="rId3">
            <a:alphaModFix/>
          </a:blip>
          <a:srcRect b="54668" l="2693" r="61043" t="0"/>
          <a:stretch/>
        </p:blipFill>
        <p:spPr>
          <a:xfrm>
            <a:off x="6582064" y="1090973"/>
            <a:ext cx="1944688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 10" id="337" name="Google Shape;337;p90"/>
          <p:cNvPicPr preferRelativeResize="0"/>
          <p:nvPr/>
        </p:nvPicPr>
        <p:blipFill rotWithShape="1">
          <a:blip r:embed="rId3">
            <a:alphaModFix/>
          </a:blip>
          <a:srcRect b="66000" l="53728" r="10036" t="0"/>
          <a:stretch/>
        </p:blipFill>
        <p:spPr>
          <a:xfrm>
            <a:off x="9036050" y="1667235"/>
            <a:ext cx="1943100" cy="1728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 10" id="338" name="Google Shape;338;p90"/>
          <p:cNvPicPr preferRelativeResize="0"/>
          <p:nvPr/>
        </p:nvPicPr>
        <p:blipFill rotWithShape="1">
          <a:blip r:embed="rId3">
            <a:alphaModFix/>
          </a:blip>
          <a:srcRect b="7929" l="2693" r="1953" t="46737"/>
          <a:stretch/>
        </p:blipFill>
        <p:spPr>
          <a:xfrm>
            <a:off x="6479381" y="3681773"/>
            <a:ext cx="5113338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1"/>
          <p:cNvSpPr txBox="1"/>
          <p:nvPr>
            <p:ph type="title"/>
          </p:nvPr>
        </p:nvSpPr>
        <p:spPr>
          <a:xfrm>
            <a:off x="1873134" y="761999"/>
            <a:ext cx="10058400" cy="628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 sz="3600"/>
              <a:t>OPTIMAL BINARY SEARCH TREES (Continued)</a:t>
            </a:r>
            <a:endParaRPr/>
          </a:p>
        </p:txBody>
      </p:sp>
      <p:sp>
        <p:nvSpPr>
          <p:cNvPr id="344" name="Google Shape;344;p91"/>
          <p:cNvSpPr txBox="1"/>
          <p:nvPr>
            <p:ph idx="1" type="body"/>
          </p:nvPr>
        </p:nvSpPr>
        <p:spPr>
          <a:xfrm>
            <a:off x="1198417" y="1821872"/>
            <a:ext cx="9497291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With equal probability P(i)=Q(i)=1/7.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Let us find an OBST out of these.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Cost(tree a)=∑P(i)*level a(i) +∑Q(i)*level (Ei) -1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en-US" sz="2400"/>
              <a:t>                       1≤i≤n                  0≤i≤n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en-US" sz="2400"/>
              <a:t>                                                    (2-1)      (3-1)          (4-1)         (4-1)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en-US" sz="2400"/>
              <a:t>         =1/7[1+2+3  + 1    + 2  +  3   + 3 ]     = 15/7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Cost (tree b) =17[1+2+2+2+2+2+2] =13/7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Cost (tree c) =cost (tree d) =cost (tree e) =15/7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en-US" sz="2800"/>
              <a:t>∴</a:t>
            </a:r>
            <a:r>
              <a:rPr lang="en-US" sz="2400"/>
              <a:t> tree b is optimal.</a:t>
            </a:r>
            <a:endParaRPr/>
          </a:p>
        </p:txBody>
      </p:sp>
      <p:pic>
        <p:nvPicPr>
          <p:cNvPr id="345" name="Google Shape;34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2"/>
          <p:cNvSpPr txBox="1"/>
          <p:nvPr>
            <p:ph type="title"/>
          </p:nvPr>
        </p:nvSpPr>
        <p:spPr>
          <a:xfrm>
            <a:off x="2313708" y="286603"/>
            <a:ext cx="8841971" cy="11958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 sz="3600"/>
              <a:t>OPTIMAL BINARY SEARCH TREES (Continued)</a:t>
            </a:r>
            <a:endParaRPr/>
          </a:p>
        </p:txBody>
      </p:sp>
      <p:sp>
        <p:nvSpPr>
          <p:cNvPr id="351" name="Google Shape;351;p9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P(1) =0.5 ,P(2) =0.1, P(3) =0.005 , Q(0) =.15 , Q(1) =.1, Q(2) =.05 and Q(3) =.05 find the OBST.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Cost (tree a) = .5 × 3 +.1 × 2 + .05 × 3 +.15 × 3 + .1 × 3 + .05 × 2 + .05 × 1 = 2.65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Cost (tree b) =1.9 , Cost (tree c) =1.5 ,Cost (tree d) =2.05 ,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Cost (tree e) =1.6  Hence tree C is optimal</a:t>
            </a:r>
            <a:r>
              <a:rPr lang="en-US"/>
              <a:t>.</a:t>
            </a:r>
            <a:endParaRPr/>
          </a:p>
        </p:txBody>
      </p:sp>
      <p:pic>
        <p:nvPicPr>
          <p:cNvPr id="352" name="Google Shape;35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3"/>
          <p:cNvSpPr txBox="1"/>
          <p:nvPr>
            <p:ph type="title"/>
          </p:nvPr>
        </p:nvSpPr>
        <p:spPr>
          <a:xfrm>
            <a:off x="2424544" y="286604"/>
            <a:ext cx="8731135" cy="11127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>
                <a:solidFill>
                  <a:schemeClr val="dk1"/>
                </a:solidFill>
              </a:rPr>
              <a:t>Binary Search Tree - Worst Time</a:t>
            </a:r>
            <a:endParaRPr/>
          </a:p>
        </p:txBody>
      </p:sp>
      <p:sp>
        <p:nvSpPr>
          <p:cNvPr id="358" name="Google Shape;358;p9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3600"/>
              <a:t>Worst case running time is O(N)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3600"/>
              <a:t>What happens when you Insert elements in ascending order?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sz="3600">
                <a:solidFill>
                  <a:srgbClr val="FF0000"/>
                </a:solidFill>
              </a:rPr>
              <a:t>Insert: 2, 4, 6, 8, 10, 12 into an empty BST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3600"/>
              <a:t>Problem: Lack of</a:t>
            </a:r>
            <a:r>
              <a:rPr lang="en-US" sz="3600">
                <a:solidFill>
                  <a:srgbClr val="0000FF"/>
                </a:solidFill>
              </a:rPr>
              <a:t> “balance”: 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sz="3600"/>
              <a:t>compare depths of left and right subtree</a:t>
            </a:r>
            <a:endParaRPr sz="36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3600"/>
              <a:t>Unbalanced degenerate tree</a:t>
            </a:r>
            <a:endParaRPr sz="3600"/>
          </a:p>
        </p:txBody>
      </p:sp>
      <p:pic>
        <p:nvPicPr>
          <p:cNvPr id="359" name="Google Shape;35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4"/>
          <p:cNvSpPr txBox="1"/>
          <p:nvPr>
            <p:ph type="title"/>
          </p:nvPr>
        </p:nvSpPr>
        <p:spPr>
          <a:xfrm>
            <a:off x="2057400" y="60960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solidFill>
                  <a:schemeClr val="dk1"/>
                </a:solidFill>
              </a:rPr>
              <a:t>Balanced and unbalanced BST</a:t>
            </a:r>
            <a:endParaRPr/>
          </a:p>
        </p:txBody>
      </p:sp>
      <p:sp>
        <p:nvSpPr>
          <p:cNvPr id="365" name="Google Shape;365;p94"/>
          <p:cNvSpPr/>
          <p:nvPr/>
        </p:nvSpPr>
        <p:spPr>
          <a:xfrm>
            <a:off x="8382000" y="20574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4"/>
          <p:cNvSpPr/>
          <p:nvPr/>
        </p:nvSpPr>
        <p:spPr>
          <a:xfrm>
            <a:off x="7315200" y="27432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94"/>
          <p:cNvSpPr/>
          <p:nvPr/>
        </p:nvSpPr>
        <p:spPr>
          <a:xfrm>
            <a:off x="9296400" y="27432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94"/>
          <p:cNvSpPr/>
          <p:nvPr/>
        </p:nvSpPr>
        <p:spPr>
          <a:xfrm>
            <a:off x="6629400" y="35052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94"/>
          <p:cNvSpPr/>
          <p:nvPr/>
        </p:nvSpPr>
        <p:spPr>
          <a:xfrm>
            <a:off x="7924800" y="35052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94"/>
          <p:cNvCxnSpPr>
            <a:stCxn id="365" idx="3"/>
            <a:endCxn id="366" idx="7"/>
          </p:cNvCxnSpPr>
          <p:nvPr/>
        </p:nvCxnSpPr>
        <p:spPr>
          <a:xfrm flipH="1">
            <a:off x="7705555" y="2447645"/>
            <a:ext cx="743400" cy="36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94"/>
          <p:cNvCxnSpPr>
            <a:stCxn id="365" idx="5"/>
            <a:endCxn id="367" idx="1"/>
          </p:cNvCxnSpPr>
          <p:nvPr/>
        </p:nvCxnSpPr>
        <p:spPr>
          <a:xfrm>
            <a:off x="8772245" y="2447645"/>
            <a:ext cx="591000" cy="36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94"/>
          <p:cNvCxnSpPr>
            <a:stCxn id="366" idx="3"/>
            <a:endCxn id="368" idx="0"/>
          </p:cNvCxnSpPr>
          <p:nvPr/>
        </p:nvCxnSpPr>
        <p:spPr>
          <a:xfrm flipH="1">
            <a:off x="6858055" y="3133445"/>
            <a:ext cx="524100" cy="3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94"/>
          <p:cNvCxnSpPr>
            <a:stCxn id="366" idx="5"/>
            <a:endCxn id="369" idx="0"/>
          </p:cNvCxnSpPr>
          <p:nvPr/>
        </p:nvCxnSpPr>
        <p:spPr>
          <a:xfrm>
            <a:off x="7705445" y="3133445"/>
            <a:ext cx="447900" cy="3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94"/>
          <p:cNvSpPr/>
          <p:nvPr/>
        </p:nvSpPr>
        <p:spPr>
          <a:xfrm>
            <a:off x="4114800" y="20574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94"/>
          <p:cNvSpPr/>
          <p:nvPr/>
        </p:nvSpPr>
        <p:spPr>
          <a:xfrm>
            <a:off x="6096000" y="43434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94"/>
          <p:cNvSpPr/>
          <p:nvPr/>
        </p:nvSpPr>
        <p:spPr>
          <a:xfrm>
            <a:off x="4572000" y="25908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94"/>
          <p:cNvSpPr/>
          <p:nvPr/>
        </p:nvSpPr>
        <p:spPr>
          <a:xfrm>
            <a:off x="5562600" y="37338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94"/>
          <p:cNvSpPr/>
          <p:nvPr/>
        </p:nvSpPr>
        <p:spPr>
          <a:xfrm>
            <a:off x="5029200" y="31242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94"/>
          <p:cNvSpPr/>
          <p:nvPr/>
        </p:nvSpPr>
        <p:spPr>
          <a:xfrm>
            <a:off x="7162800" y="55626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94"/>
          <p:cNvSpPr/>
          <p:nvPr/>
        </p:nvSpPr>
        <p:spPr>
          <a:xfrm>
            <a:off x="6629400" y="49530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94"/>
          <p:cNvCxnSpPr>
            <a:stCxn id="377" idx="5"/>
            <a:endCxn id="375" idx="7"/>
          </p:cNvCxnSpPr>
          <p:nvPr/>
        </p:nvCxnSpPr>
        <p:spPr>
          <a:xfrm>
            <a:off x="5952845" y="4124045"/>
            <a:ext cx="533400" cy="28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94"/>
          <p:cNvCxnSpPr>
            <a:stCxn id="374" idx="5"/>
            <a:endCxn id="376" idx="0"/>
          </p:cNvCxnSpPr>
          <p:nvPr/>
        </p:nvCxnSpPr>
        <p:spPr>
          <a:xfrm>
            <a:off x="4505045" y="2447645"/>
            <a:ext cx="295500" cy="14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94"/>
          <p:cNvCxnSpPr>
            <a:stCxn id="380" idx="5"/>
            <a:endCxn id="379" idx="0"/>
          </p:cNvCxnSpPr>
          <p:nvPr/>
        </p:nvCxnSpPr>
        <p:spPr>
          <a:xfrm>
            <a:off x="7019645" y="5343245"/>
            <a:ext cx="371700" cy="21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94"/>
          <p:cNvCxnSpPr>
            <a:stCxn id="375" idx="5"/>
            <a:endCxn id="380" idx="0"/>
          </p:cNvCxnSpPr>
          <p:nvPr/>
        </p:nvCxnSpPr>
        <p:spPr>
          <a:xfrm>
            <a:off x="6486245" y="4733645"/>
            <a:ext cx="371700" cy="21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94"/>
          <p:cNvCxnSpPr>
            <a:stCxn id="378" idx="5"/>
            <a:endCxn id="377" idx="0"/>
          </p:cNvCxnSpPr>
          <p:nvPr/>
        </p:nvCxnSpPr>
        <p:spPr>
          <a:xfrm>
            <a:off x="5419445" y="3514445"/>
            <a:ext cx="371700" cy="21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94"/>
          <p:cNvCxnSpPr>
            <a:stCxn id="376" idx="5"/>
            <a:endCxn id="378" idx="0"/>
          </p:cNvCxnSpPr>
          <p:nvPr/>
        </p:nvCxnSpPr>
        <p:spPr>
          <a:xfrm>
            <a:off x="4962245" y="2981045"/>
            <a:ext cx="295500" cy="14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94"/>
          <p:cNvSpPr/>
          <p:nvPr/>
        </p:nvSpPr>
        <p:spPr>
          <a:xfrm>
            <a:off x="3810000" y="41148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4"/>
          <p:cNvSpPr/>
          <p:nvPr/>
        </p:nvSpPr>
        <p:spPr>
          <a:xfrm>
            <a:off x="2743200" y="48006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4"/>
          <p:cNvSpPr/>
          <p:nvPr/>
        </p:nvSpPr>
        <p:spPr>
          <a:xfrm>
            <a:off x="4724400" y="48006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4"/>
          <p:cNvSpPr/>
          <p:nvPr/>
        </p:nvSpPr>
        <p:spPr>
          <a:xfrm>
            <a:off x="4114800" y="55626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94"/>
          <p:cNvSpPr/>
          <p:nvPr/>
        </p:nvSpPr>
        <p:spPr>
          <a:xfrm>
            <a:off x="5334000" y="55626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94"/>
          <p:cNvSpPr/>
          <p:nvPr/>
        </p:nvSpPr>
        <p:spPr>
          <a:xfrm>
            <a:off x="2057400" y="55626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94"/>
          <p:cNvSpPr/>
          <p:nvPr/>
        </p:nvSpPr>
        <p:spPr>
          <a:xfrm>
            <a:off x="3352800" y="5562600"/>
            <a:ext cx="457200" cy="457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94"/>
          <p:cNvCxnSpPr>
            <a:stCxn id="387" idx="3"/>
            <a:endCxn id="388" idx="7"/>
          </p:cNvCxnSpPr>
          <p:nvPr/>
        </p:nvCxnSpPr>
        <p:spPr>
          <a:xfrm flipH="1">
            <a:off x="3133555" y="4505045"/>
            <a:ext cx="743400" cy="36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94"/>
          <p:cNvCxnSpPr>
            <a:stCxn id="387" idx="5"/>
            <a:endCxn id="389" idx="1"/>
          </p:cNvCxnSpPr>
          <p:nvPr/>
        </p:nvCxnSpPr>
        <p:spPr>
          <a:xfrm>
            <a:off x="4200245" y="4505045"/>
            <a:ext cx="591000" cy="36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94"/>
          <p:cNvCxnSpPr>
            <a:stCxn id="388" idx="3"/>
            <a:endCxn id="392" idx="0"/>
          </p:cNvCxnSpPr>
          <p:nvPr/>
        </p:nvCxnSpPr>
        <p:spPr>
          <a:xfrm flipH="1">
            <a:off x="2286055" y="5190845"/>
            <a:ext cx="524100" cy="3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94"/>
          <p:cNvCxnSpPr>
            <a:stCxn id="388" idx="5"/>
            <a:endCxn id="393" idx="0"/>
          </p:cNvCxnSpPr>
          <p:nvPr/>
        </p:nvCxnSpPr>
        <p:spPr>
          <a:xfrm>
            <a:off x="3133445" y="5190845"/>
            <a:ext cx="447900" cy="3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94"/>
          <p:cNvCxnSpPr>
            <a:stCxn id="389" idx="3"/>
            <a:endCxn id="390" idx="0"/>
          </p:cNvCxnSpPr>
          <p:nvPr/>
        </p:nvCxnSpPr>
        <p:spPr>
          <a:xfrm flipH="1">
            <a:off x="4343455" y="5190845"/>
            <a:ext cx="447900" cy="3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94"/>
          <p:cNvCxnSpPr>
            <a:stCxn id="389" idx="5"/>
            <a:endCxn id="391" idx="0"/>
          </p:cNvCxnSpPr>
          <p:nvPr/>
        </p:nvCxnSpPr>
        <p:spPr>
          <a:xfrm>
            <a:off x="5114645" y="5190845"/>
            <a:ext cx="447900" cy="3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94"/>
          <p:cNvSpPr txBox="1"/>
          <p:nvPr/>
        </p:nvSpPr>
        <p:spPr>
          <a:xfrm>
            <a:off x="7604126" y="4202113"/>
            <a:ext cx="19319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Is this “balanced”?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solidFill>
                  <a:schemeClr val="dk1"/>
                </a:solidFill>
              </a:rPr>
              <a:t>Balancing Binary Search Trees</a:t>
            </a:r>
            <a:endParaRPr/>
          </a:p>
        </p:txBody>
      </p:sp>
      <p:sp>
        <p:nvSpPr>
          <p:cNvPr id="407" name="Google Shape;407;p95"/>
          <p:cNvSpPr txBox="1"/>
          <p:nvPr>
            <p:ph idx="1" type="body"/>
          </p:nvPr>
        </p:nvSpPr>
        <p:spPr>
          <a:xfrm>
            <a:off x="1097280" y="1870363"/>
            <a:ext cx="991708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4000"/>
              <a:t>Many algorithms exist for keeping binary search trees balanced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600"/>
              <a:t>Adelson-Velskii and Landis (AVL) trees (height-balanced trees)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600"/>
              <a:t>Splay trees and other self-adjusting trees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600"/>
              <a:t>B-trees and other Multiway search trees</a:t>
            </a:r>
            <a:endParaRPr/>
          </a:p>
        </p:txBody>
      </p:sp>
      <p:pic>
        <p:nvPicPr>
          <p:cNvPr id="408" name="Google Shape;40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9"/>
          <p:cNvSpPr txBox="1"/>
          <p:nvPr>
            <p:ph type="title"/>
          </p:nvPr>
        </p:nvSpPr>
        <p:spPr>
          <a:xfrm>
            <a:off x="1694180" y="367399"/>
            <a:ext cx="10058400" cy="968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Symbol Table</a:t>
            </a:r>
            <a:endParaRPr/>
          </a:p>
        </p:txBody>
      </p:sp>
      <p:sp>
        <p:nvSpPr>
          <p:cNvPr id="121" name="Google Shape;121;p69"/>
          <p:cNvSpPr txBox="1"/>
          <p:nvPr>
            <p:ph idx="1" type="body"/>
          </p:nvPr>
        </p:nvSpPr>
        <p:spPr>
          <a:xfrm>
            <a:off x="1068387" y="2023714"/>
            <a:ext cx="10058400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Introduction to Symbol Tables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Static tree table- Optimal Binary Search Tree (OBST)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Dynamic tree table-AVL tree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Multiway search tree- B-Tree</a:t>
            </a:r>
            <a:endParaRPr sz="2800"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b="1" sz="2800"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</p:txBody>
      </p:sp>
      <p:pic>
        <p:nvPicPr>
          <p:cNvPr id="122" name="Google Shape;1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70" y="286604"/>
            <a:ext cx="1269598" cy="1148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6"/>
          <p:cNvSpPr txBox="1"/>
          <p:nvPr>
            <p:ph type="title"/>
          </p:nvPr>
        </p:nvSpPr>
        <p:spPr>
          <a:xfrm>
            <a:off x="1371600" y="814965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US"/>
              <a:t>AVL Trees</a:t>
            </a:r>
            <a:endParaRPr b="1"/>
          </a:p>
        </p:txBody>
      </p:sp>
      <p:sp>
        <p:nvSpPr>
          <p:cNvPr id="414" name="Google Shape;414;p96"/>
          <p:cNvSpPr txBox="1"/>
          <p:nvPr>
            <p:ph idx="1" type="body"/>
          </p:nvPr>
        </p:nvSpPr>
        <p:spPr>
          <a:xfrm>
            <a:off x="858981" y="1891147"/>
            <a:ext cx="5708074" cy="4367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800"/>
              <a:t>We also may maintain dynamic tables as binary search trees.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The binary search tree obtained by entering the months </a:t>
            </a:r>
            <a:r>
              <a:rPr i="1" lang="en-US" sz="2400"/>
              <a:t>January</a:t>
            </a:r>
            <a:r>
              <a:rPr lang="en-US" sz="2400"/>
              <a:t> to </a:t>
            </a:r>
            <a:r>
              <a:rPr i="1" lang="en-US" sz="2400"/>
              <a:t>December</a:t>
            </a:r>
            <a:r>
              <a:rPr lang="en-US" sz="2400"/>
              <a:t>, in that order, into an initially empty binary search tree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The maximum number of comparisons needed to search for any identifier in the tree (for </a:t>
            </a:r>
            <a:r>
              <a:rPr i="1" lang="en-US" sz="2400"/>
              <a:t>November</a:t>
            </a:r>
            <a:r>
              <a:rPr lang="en-US" sz="2400"/>
              <a:t>).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Average number of comparisons is </a:t>
            </a:r>
            <a:br>
              <a:rPr lang="en-US" sz="2400"/>
            </a:br>
            <a:r>
              <a:rPr lang="en-US" sz="2400"/>
              <a:t>42/12 = 3.5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-Figure 10" id="415" name="Google Shape;415;p96"/>
          <p:cNvPicPr preferRelativeResize="0"/>
          <p:nvPr/>
        </p:nvPicPr>
        <p:blipFill rotWithShape="1">
          <a:blip r:embed="rId3">
            <a:alphaModFix/>
          </a:blip>
          <a:srcRect b="16183" l="15608" r="15719" t="0"/>
          <a:stretch/>
        </p:blipFill>
        <p:spPr>
          <a:xfrm>
            <a:off x="6934200" y="1891147"/>
            <a:ext cx="5105400" cy="41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/>
          <p:nvPr>
            <p:ph type="title"/>
          </p:nvPr>
        </p:nvSpPr>
        <p:spPr>
          <a:xfrm>
            <a:off x="3269672" y="856529"/>
            <a:ext cx="6373091" cy="563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11111"/>
              <a:buFont typeface="Calibri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422" name="Google Shape;422;p97"/>
          <p:cNvSpPr txBox="1"/>
          <p:nvPr>
            <p:ph idx="1" type="body"/>
          </p:nvPr>
        </p:nvSpPr>
        <p:spPr>
          <a:xfrm>
            <a:off x="665018" y="1849583"/>
            <a:ext cx="5835795" cy="4208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800"/>
              <a:t>Suppose that we now enter the months into an initially empty tree in </a:t>
            </a:r>
            <a:r>
              <a:rPr lang="en-US" sz="2800">
                <a:solidFill>
                  <a:srgbClr val="002060"/>
                </a:solidFill>
              </a:rPr>
              <a:t>alphabetical order</a:t>
            </a:r>
            <a:endParaRPr>
              <a:solidFill>
                <a:srgbClr val="002060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The tree degenerates into the chain number of comparisons: </a:t>
            </a:r>
            <a:br>
              <a:rPr lang="en-US" sz="2400"/>
            </a:br>
            <a:r>
              <a:rPr lang="en-US" sz="2400"/>
              <a:t>maximum: 12 and average: 6.5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In the worst case, binary search trees </a:t>
            </a:r>
            <a:br>
              <a:rPr lang="en-US" sz="2400"/>
            </a:br>
            <a:r>
              <a:rPr lang="en-US" sz="2400"/>
              <a:t>correspond to sequential searching in an ordered list</a:t>
            </a:r>
            <a:endParaRPr/>
          </a:p>
        </p:txBody>
      </p:sp>
      <p:pic>
        <p:nvPicPr>
          <p:cNvPr descr="-Figure 10" id="423" name="Google Shape;423;p97"/>
          <p:cNvPicPr preferRelativeResize="0"/>
          <p:nvPr/>
        </p:nvPicPr>
        <p:blipFill rotWithShape="1">
          <a:blip r:embed="rId3">
            <a:alphaModFix/>
          </a:blip>
          <a:srcRect b="7332" l="0" r="0" t="0"/>
          <a:stretch/>
        </p:blipFill>
        <p:spPr>
          <a:xfrm>
            <a:off x="6816436" y="1849583"/>
            <a:ext cx="5375564" cy="420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8"/>
          <p:cNvSpPr/>
          <p:nvPr/>
        </p:nvSpPr>
        <p:spPr>
          <a:xfrm>
            <a:off x="131618" y="1094511"/>
            <a:ext cx="6021099" cy="4154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insert sequence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the order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Well balanced and does not have any paths to leaf nodes that are much longer than others.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comparisons: maximum: 4, and average: 37/12 ≈ 3.1.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intermediate trees created during the construction of Figure are also well balanced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-Figure 10" id="430" name="Google Shape;430;p98"/>
          <p:cNvPicPr preferRelativeResize="0"/>
          <p:nvPr/>
        </p:nvPicPr>
        <p:blipFill rotWithShape="1">
          <a:blip r:embed="rId3">
            <a:alphaModFix/>
          </a:blip>
          <a:srcRect b="27297" l="9650" r="8034" t="0"/>
          <a:stretch/>
        </p:blipFill>
        <p:spPr>
          <a:xfrm>
            <a:off x="6443663" y="1094511"/>
            <a:ext cx="5249573" cy="435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84223"/>
            <a:ext cx="1044468" cy="987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9"/>
          <p:cNvSpPr txBox="1"/>
          <p:nvPr>
            <p:ph type="title"/>
          </p:nvPr>
        </p:nvSpPr>
        <p:spPr>
          <a:xfrm>
            <a:off x="1397322" y="286603"/>
            <a:ext cx="9518333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AVL Trees</a:t>
            </a:r>
            <a:endParaRPr b="1"/>
          </a:p>
        </p:txBody>
      </p:sp>
      <p:sp>
        <p:nvSpPr>
          <p:cNvPr id="437" name="Google Shape;437;p9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200"/>
              <a:t>Adelson-Velskii and Landis introduced a binary tree structure (</a:t>
            </a:r>
            <a:r>
              <a:rPr i="1" lang="en-US" sz="3200"/>
              <a:t>AVL trees</a:t>
            </a:r>
            <a:r>
              <a:rPr lang="en-US" sz="3200"/>
              <a:t>):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Balanced with respect to the heights of the subtrees.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We can perform dynamic retrievals in O(log</a:t>
            </a:r>
            <a:r>
              <a:rPr i="1" lang="en-US" sz="2800"/>
              <a:t>n</a:t>
            </a:r>
            <a:r>
              <a:rPr lang="en-US" sz="2800"/>
              <a:t>) time for a tree with n nodes.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We can enter an element into the tree, or delete an element from it, in O(log</a:t>
            </a:r>
            <a:r>
              <a:rPr i="1" lang="en-US" sz="2800"/>
              <a:t>n</a:t>
            </a:r>
            <a:r>
              <a:rPr lang="en-US" sz="2800"/>
              <a:t>) time. The resulting tree remain height balanced.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As with binary trees, we may define AVL tree recursively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38" name="Google Shape;43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072177" cy="101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0"/>
          <p:cNvSpPr txBox="1"/>
          <p:nvPr>
            <p:ph type="title"/>
          </p:nvPr>
        </p:nvSpPr>
        <p:spPr>
          <a:xfrm>
            <a:off x="1383035" y="286603"/>
            <a:ext cx="9431266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>
                <a:solidFill>
                  <a:schemeClr val="dk1"/>
                </a:solidFill>
              </a:rPr>
              <a:t>Perfect Balance</a:t>
            </a:r>
            <a:endParaRPr/>
          </a:p>
        </p:txBody>
      </p:sp>
      <p:sp>
        <p:nvSpPr>
          <p:cNvPr id="444" name="Google Shape;444;p100"/>
          <p:cNvSpPr txBox="1"/>
          <p:nvPr>
            <p:ph idx="1" type="body"/>
          </p:nvPr>
        </p:nvSpPr>
        <p:spPr>
          <a:xfrm>
            <a:off x="1097280" y="1871663"/>
            <a:ext cx="10058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Want a </a:t>
            </a:r>
            <a:r>
              <a:rPr lang="en-US">
                <a:solidFill>
                  <a:srgbClr val="0000FF"/>
                </a:solidFill>
              </a:rPr>
              <a:t>complete tree</a:t>
            </a:r>
            <a:r>
              <a:rPr lang="en-US"/>
              <a:t> after every operation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tree is full except possibly in the lower right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This is expensive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For example, insert 2 in the tree on the left and then rebuild as a complete tree</a:t>
            </a:r>
            <a:endParaRPr/>
          </a:p>
        </p:txBody>
      </p:sp>
      <p:sp>
        <p:nvSpPr>
          <p:cNvPr id="445" name="Google Shape;445;p100"/>
          <p:cNvSpPr txBox="1"/>
          <p:nvPr/>
        </p:nvSpPr>
        <p:spPr>
          <a:xfrm>
            <a:off x="4910964" y="4179346"/>
            <a:ext cx="15032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Insert 2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complete tree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100"/>
          <p:cNvGrpSpPr/>
          <p:nvPr/>
        </p:nvGrpSpPr>
        <p:grpSpPr>
          <a:xfrm>
            <a:off x="1097280" y="3981451"/>
            <a:ext cx="3632515" cy="1752600"/>
            <a:chOff x="2133600" y="4419600"/>
            <a:chExt cx="3124200" cy="1752600"/>
          </a:xfrm>
        </p:grpSpPr>
        <p:sp>
          <p:nvSpPr>
            <p:cNvPr id="447" name="Google Shape;447;p100"/>
            <p:cNvSpPr/>
            <p:nvPr/>
          </p:nvSpPr>
          <p:spPr>
            <a:xfrm>
              <a:off x="3886200" y="4419600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00"/>
            <p:cNvSpPr/>
            <p:nvPr/>
          </p:nvSpPr>
          <p:spPr>
            <a:xfrm>
              <a:off x="2819400" y="5013325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00"/>
            <p:cNvSpPr/>
            <p:nvPr/>
          </p:nvSpPr>
          <p:spPr>
            <a:xfrm>
              <a:off x="4800600" y="5013325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00"/>
            <p:cNvSpPr/>
            <p:nvPr/>
          </p:nvSpPr>
          <p:spPr>
            <a:xfrm>
              <a:off x="4191000" y="5715000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00"/>
            <p:cNvSpPr/>
            <p:nvPr/>
          </p:nvSpPr>
          <p:spPr>
            <a:xfrm>
              <a:off x="2133600" y="5715000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00"/>
            <p:cNvSpPr/>
            <p:nvPr/>
          </p:nvSpPr>
          <p:spPr>
            <a:xfrm>
              <a:off x="3429000" y="5715000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3" name="Google Shape;453;p100"/>
            <p:cNvCxnSpPr>
              <a:stCxn id="447" idx="3"/>
              <a:endCxn id="448" idx="7"/>
            </p:cNvCxnSpPr>
            <p:nvPr/>
          </p:nvCxnSpPr>
          <p:spPr>
            <a:xfrm flipH="1">
              <a:off x="3209755" y="4809845"/>
              <a:ext cx="743400" cy="2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4" name="Google Shape;454;p100"/>
            <p:cNvCxnSpPr>
              <a:stCxn id="447" idx="5"/>
              <a:endCxn id="449" idx="1"/>
            </p:cNvCxnSpPr>
            <p:nvPr/>
          </p:nvCxnSpPr>
          <p:spPr>
            <a:xfrm>
              <a:off x="4276445" y="4809845"/>
              <a:ext cx="591000" cy="2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5" name="Google Shape;455;p100"/>
            <p:cNvCxnSpPr>
              <a:stCxn id="448" idx="3"/>
              <a:endCxn id="451" idx="0"/>
            </p:cNvCxnSpPr>
            <p:nvPr/>
          </p:nvCxnSpPr>
          <p:spPr>
            <a:xfrm flipH="1">
              <a:off x="2362255" y="5403570"/>
              <a:ext cx="524100" cy="31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6" name="Google Shape;456;p100"/>
            <p:cNvCxnSpPr>
              <a:stCxn id="448" idx="5"/>
              <a:endCxn id="452" idx="0"/>
            </p:cNvCxnSpPr>
            <p:nvPr/>
          </p:nvCxnSpPr>
          <p:spPr>
            <a:xfrm>
              <a:off x="3209645" y="5403570"/>
              <a:ext cx="447900" cy="31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7" name="Google Shape;457;p100"/>
            <p:cNvCxnSpPr>
              <a:stCxn id="449" idx="3"/>
              <a:endCxn id="450" idx="0"/>
            </p:cNvCxnSpPr>
            <p:nvPr/>
          </p:nvCxnSpPr>
          <p:spPr>
            <a:xfrm flipH="1">
              <a:off x="4419655" y="5403570"/>
              <a:ext cx="447900" cy="31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58" name="Google Shape;458;p100"/>
          <p:cNvGrpSpPr/>
          <p:nvPr/>
        </p:nvGrpSpPr>
        <p:grpSpPr>
          <a:xfrm>
            <a:off x="6691746" y="3927476"/>
            <a:ext cx="4087090" cy="2016124"/>
            <a:chOff x="6553200" y="4419600"/>
            <a:chExt cx="3733800" cy="1752600"/>
          </a:xfrm>
        </p:grpSpPr>
        <p:sp>
          <p:nvSpPr>
            <p:cNvPr id="459" name="Google Shape;459;p100"/>
            <p:cNvSpPr/>
            <p:nvPr/>
          </p:nvSpPr>
          <p:spPr>
            <a:xfrm>
              <a:off x="8305800" y="4419600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00"/>
            <p:cNvSpPr/>
            <p:nvPr/>
          </p:nvSpPr>
          <p:spPr>
            <a:xfrm>
              <a:off x="7239000" y="5013325"/>
              <a:ext cx="457200" cy="4572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1" name="Google Shape;461;p100"/>
            <p:cNvSpPr/>
            <p:nvPr/>
          </p:nvSpPr>
          <p:spPr>
            <a:xfrm>
              <a:off x="9220200" y="5013325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00"/>
            <p:cNvSpPr/>
            <p:nvPr/>
          </p:nvSpPr>
          <p:spPr>
            <a:xfrm>
              <a:off x="8610600" y="5715000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00"/>
            <p:cNvSpPr/>
            <p:nvPr/>
          </p:nvSpPr>
          <p:spPr>
            <a:xfrm>
              <a:off x="9829800" y="5715000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00"/>
            <p:cNvSpPr/>
            <p:nvPr/>
          </p:nvSpPr>
          <p:spPr>
            <a:xfrm>
              <a:off x="6553200" y="5715000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00"/>
            <p:cNvSpPr/>
            <p:nvPr/>
          </p:nvSpPr>
          <p:spPr>
            <a:xfrm>
              <a:off x="7848600" y="5715000"/>
              <a:ext cx="457200" cy="4572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6" name="Google Shape;466;p100"/>
            <p:cNvCxnSpPr>
              <a:stCxn id="459" idx="3"/>
              <a:endCxn id="460" idx="7"/>
            </p:cNvCxnSpPr>
            <p:nvPr/>
          </p:nvCxnSpPr>
          <p:spPr>
            <a:xfrm flipH="1">
              <a:off x="7629355" y="4809845"/>
              <a:ext cx="743400" cy="2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7" name="Google Shape;467;p100"/>
            <p:cNvCxnSpPr>
              <a:stCxn id="459" idx="5"/>
              <a:endCxn id="461" idx="1"/>
            </p:cNvCxnSpPr>
            <p:nvPr/>
          </p:nvCxnSpPr>
          <p:spPr>
            <a:xfrm>
              <a:off x="8696045" y="4809845"/>
              <a:ext cx="591000" cy="27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8" name="Google Shape;468;p100"/>
            <p:cNvCxnSpPr>
              <a:stCxn id="460" idx="3"/>
              <a:endCxn id="464" idx="0"/>
            </p:cNvCxnSpPr>
            <p:nvPr/>
          </p:nvCxnSpPr>
          <p:spPr>
            <a:xfrm flipH="1">
              <a:off x="6781855" y="5403570"/>
              <a:ext cx="524100" cy="31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9" name="Google Shape;469;p100"/>
            <p:cNvCxnSpPr>
              <a:stCxn id="460" idx="5"/>
              <a:endCxn id="465" idx="0"/>
            </p:cNvCxnSpPr>
            <p:nvPr/>
          </p:nvCxnSpPr>
          <p:spPr>
            <a:xfrm>
              <a:off x="7629245" y="5403570"/>
              <a:ext cx="447900" cy="31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0" name="Google Shape;470;p100"/>
            <p:cNvCxnSpPr>
              <a:stCxn id="461" idx="3"/>
              <a:endCxn id="462" idx="0"/>
            </p:cNvCxnSpPr>
            <p:nvPr/>
          </p:nvCxnSpPr>
          <p:spPr>
            <a:xfrm flipH="1">
              <a:off x="8839255" y="5403570"/>
              <a:ext cx="447900" cy="31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1" name="Google Shape;471;p100"/>
            <p:cNvCxnSpPr>
              <a:stCxn id="461" idx="5"/>
              <a:endCxn id="463" idx="0"/>
            </p:cNvCxnSpPr>
            <p:nvPr/>
          </p:nvCxnSpPr>
          <p:spPr>
            <a:xfrm>
              <a:off x="9610445" y="5403570"/>
              <a:ext cx="447900" cy="31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72" name="Google Shape;472;p100"/>
          <p:cNvCxnSpPr/>
          <p:nvPr/>
        </p:nvCxnSpPr>
        <p:spPr>
          <a:xfrm>
            <a:off x="5053011" y="4965701"/>
            <a:ext cx="1167679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73" name="Google Shape;47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069737" cy="101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>
                <a:solidFill>
                  <a:schemeClr val="dk1"/>
                </a:solidFill>
              </a:rPr>
              <a:t>AVL - Good but not Perfect Balance</a:t>
            </a:r>
            <a:endParaRPr/>
          </a:p>
        </p:txBody>
      </p:sp>
      <p:sp>
        <p:nvSpPr>
          <p:cNvPr id="479" name="Google Shape;479;p101"/>
          <p:cNvSpPr txBox="1"/>
          <p:nvPr>
            <p:ph idx="1" type="body"/>
          </p:nvPr>
        </p:nvSpPr>
        <p:spPr>
          <a:xfrm>
            <a:off x="1288473" y="1863726"/>
            <a:ext cx="9867207" cy="438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600"/>
              <a:t>AVL trees are height-balanced binary search trees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600">
                <a:solidFill>
                  <a:srgbClr val="0000FF"/>
                </a:solidFill>
              </a:rPr>
              <a:t>Balance factor</a:t>
            </a:r>
            <a:r>
              <a:rPr lang="en-US" sz="3600"/>
              <a:t> of a node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200">
                <a:solidFill>
                  <a:srgbClr val="FF0000"/>
                </a:solidFill>
              </a:rPr>
              <a:t>height(left subtree) - height(right subtree)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600"/>
              <a:t>An AVL tree has balance factor calculated at every node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200">
                <a:solidFill>
                  <a:srgbClr val="FF0000"/>
                </a:solidFill>
              </a:rPr>
              <a:t>For every node, heights of left and right subtree can differ by no more than 1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200"/>
              <a:t>Store current heights in each node</a:t>
            </a:r>
            <a:endParaRPr/>
          </a:p>
        </p:txBody>
      </p:sp>
      <p:pic>
        <p:nvPicPr>
          <p:cNvPr id="480" name="Google Shape;48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036284" cy="979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2"/>
          <p:cNvSpPr txBox="1"/>
          <p:nvPr>
            <p:ph type="title"/>
          </p:nvPr>
        </p:nvSpPr>
        <p:spPr>
          <a:xfrm>
            <a:off x="1371600" y="773402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AVL Trees Definition</a:t>
            </a:r>
            <a:endParaRPr b="1"/>
          </a:p>
        </p:txBody>
      </p:sp>
      <p:sp>
        <p:nvSpPr>
          <p:cNvPr id="486" name="Google Shape;486;p102"/>
          <p:cNvSpPr txBox="1"/>
          <p:nvPr>
            <p:ph idx="1" type="body"/>
          </p:nvPr>
        </p:nvSpPr>
        <p:spPr>
          <a:xfrm>
            <a:off x="286182" y="1769776"/>
            <a:ext cx="5714567" cy="4256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899" lvl="1" marL="442913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An empty binary tree is height balanced.</a:t>
            </a:r>
            <a:endParaRPr/>
          </a:p>
          <a:p>
            <a:pPr indent="-342899" lvl="1" marL="442913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If </a:t>
            </a:r>
            <a:r>
              <a:rPr i="1" lang="en-US" sz="2400"/>
              <a:t>T</a:t>
            </a:r>
            <a:r>
              <a:rPr lang="en-US" sz="2400"/>
              <a:t> is a nonempty binary tree with </a:t>
            </a:r>
            <a:r>
              <a:rPr i="1" lang="en-US" sz="2400"/>
              <a:t>T</a:t>
            </a:r>
            <a:r>
              <a:rPr baseline="-25000" i="1" lang="en-US" sz="2400"/>
              <a:t>L</a:t>
            </a:r>
            <a:r>
              <a:rPr lang="en-US" sz="2400"/>
              <a:t> and </a:t>
            </a:r>
            <a:r>
              <a:rPr i="1" lang="en-US" sz="2400"/>
              <a:t>T</a:t>
            </a:r>
            <a:r>
              <a:rPr baseline="-25000" i="1" lang="en-US" sz="2400"/>
              <a:t>R</a:t>
            </a:r>
            <a:r>
              <a:rPr lang="en-US" sz="2400"/>
              <a:t> as its left and right subtrees, then </a:t>
            </a:r>
            <a:r>
              <a:rPr i="1" lang="en-US" sz="2400"/>
              <a:t>T</a:t>
            </a:r>
            <a:r>
              <a:rPr lang="en-US" sz="2400"/>
              <a:t> is </a:t>
            </a:r>
            <a:r>
              <a:rPr i="1" lang="en-US" sz="2400"/>
              <a:t>height balanced iff</a:t>
            </a:r>
            <a:endParaRPr i="1" sz="2400"/>
          </a:p>
          <a:p>
            <a:pPr indent="-342900" lvl="2" marL="800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i="1" lang="en-US" sz="2000">
                <a:solidFill>
                  <a:srgbClr val="002060"/>
                </a:solidFill>
              </a:rPr>
              <a:t>T</a:t>
            </a:r>
            <a:r>
              <a:rPr baseline="-25000" i="1" lang="en-US" sz="2000">
                <a:solidFill>
                  <a:srgbClr val="002060"/>
                </a:solidFill>
              </a:rPr>
              <a:t>L</a:t>
            </a:r>
            <a:r>
              <a:rPr lang="en-US" sz="2000">
                <a:solidFill>
                  <a:srgbClr val="002060"/>
                </a:solidFill>
              </a:rPr>
              <a:t> and </a:t>
            </a:r>
            <a:r>
              <a:rPr i="1" lang="en-US" sz="2000">
                <a:solidFill>
                  <a:srgbClr val="002060"/>
                </a:solidFill>
              </a:rPr>
              <a:t>T</a:t>
            </a:r>
            <a:r>
              <a:rPr baseline="-25000" i="1" lang="en-US" sz="2000">
                <a:solidFill>
                  <a:srgbClr val="002060"/>
                </a:solidFill>
              </a:rPr>
              <a:t>R</a:t>
            </a:r>
            <a:r>
              <a:rPr lang="en-US" sz="2000">
                <a:solidFill>
                  <a:srgbClr val="002060"/>
                </a:solidFill>
              </a:rPr>
              <a:t> are height balanced, and</a:t>
            </a:r>
            <a:endParaRPr>
              <a:solidFill>
                <a:srgbClr val="002060"/>
              </a:solidFill>
            </a:endParaRPr>
          </a:p>
          <a:p>
            <a:pPr indent="-342900" lvl="2" marL="800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000">
                <a:solidFill>
                  <a:srgbClr val="002060"/>
                </a:solidFill>
              </a:rPr>
              <a:t>|</a:t>
            </a:r>
            <a:r>
              <a:rPr i="1" lang="en-US" sz="2000">
                <a:solidFill>
                  <a:srgbClr val="002060"/>
                </a:solidFill>
              </a:rPr>
              <a:t>h</a:t>
            </a:r>
            <a:r>
              <a:rPr baseline="-25000" i="1" lang="en-US" sz="2000">
                <a:solidFill>
                  <a:srgbClr val="002060"/>
                </a:solidFill>
              </a:rPr>
              <a:t>L</a:t>
            </a:r>
            <a:r>
              <a:rPr lang="en-US" sz="2000">
                <a:solidFill>
                  <a:srgbClr val="002060"/>
                </a:solidFill>
              </a:rPr>
              <a:t> - </a:t>
            </a:r>
            <a:r>
              <a:rPr i="1" lang="en-US" sz="2000">
                <a:solidFill>
                  <a:srgbClr val="002060"/>
                </a:solidFill>
              </a:rPr>
              <a:t>h</a:t>
            </a:r>
            <a:r>
              <a:rPr baseline="-25000" i="1" lang="en-US" sz="2000">
                <a:solidFill>
                  <a:srgbClr val="002060"/>
                </a:solidFill>
              </a:rPr>
              <a:t>R</a:t>
            </a:r>
            <a:r>
              <a:rPr lang="en-US" sz="2000">
                <a:solidFill>
                  <a:srgbClr val="002060"/>
                </a:solidFill>
              </a:rPr>
              <a:t>| ≤ 1 where </a:t>
            </a:r>
            <a:r>
              <a:rPr i="1" lang="en-US" sz="2000">
                <a:solidFill>
                  <a:srgbClr val="002060"/>
                </a:solidFill>
              </a:rPr>
              <a:t>h</a:t>
            </a:r>
            <a:r>
              <a:rPr baseline="-25000" i="1" lang="en-US" sz="2000">
                <a:solidFill>
                  <a:srgbClr val="002060"/>
                </a:solidFill>
              </a:rPr>
              <a:t>L</a:t>
            </a:r>
            <a:r>
              <a:rPr lang="en-US" sz="2000">
                <a:solidFill>
                  <a:srgbClr val="002060"/>
                </a:solidFill>
              </a:rPr>
              <a:t> and </a:t>
            </a:r>
            <a:r>
              <a:rPr i="1" lang="en-US" sz="2000">
                <a:solidFill>
                  <a:srgbClr val="002060"/>
                </a:solidFill>
              </a:rPr>
              <a:t>h</a:t>
            </a:r>
            <a:r>
              <a:rPr baseline="-25000" i="1" lang="en-US" sz="2000">
                <a:solidFill>
                  <a:srgbClr val="002060"/>
                </a:solidFill>
              </a:rPr>
              <a:t>R</a:t>
            </a:r>
            <a:r>
              <a:rPr lang="en-US" sz="2000">
                <a:solidFill>
                  <a:srgbClr val="002060"/>
                </a:solidFill>
              </a:rPr>
              <a:t> are the heights of </a:t>
            </a:r>
            <a:r>
              <a:rPr i="1" lang="en-US" sz="2000">
                <a:solidFill>
                  <a:srgbClr val="002060"/>
                </a:solidFill>
              </a:rPr>
              <a:t>T</a:t>
            </a:r>
            <a:r>
              <a:rPr baseline="-25000" i="1" lang="en-US" sz="2000">
                <a:solidFill>
                  <a:srgbClr val="002060"/>
                </a:solidFill>
              </a:rPr>
              <a:t>L</a:t>
            </a:r>
            <a:r>
              <a:rPr lang="en-US" sz="2000">
                <a:solidFill>
                  <a:srgbClr val="002060"/>
                </a:solidFill>
              </a:rPr>
              <a:t> and </a:t>
            </a:r>
            <a:r>
              <a:rPr i="1" lang="en-US" sz="2000">
                <a:solidFill>
                  <a:srgbClr val="002060"/>
                </a:solidFill>
              </a:rPr>
              <a:t>T</a:t>
            </a:r>
            <a:r>
              <a:rPr baseline="-25000" i="1" lang="en-US" sz="2000">
                <a:solidFill>
                  <a:srgbClr val="002060"/>
                </a:solidFill>
              </a:rPr>
              <a:t>R</a:t>
            </a:r>
            <a:r>
              <a:rPr lang="en-US" sz="2000">
                <a:solidFill>
                  <a:srgbClr val="002060"/>
                </a:solidFill>
              </a:rPr>
              <a:t>, respectively.</a:t>
            </a:r>
            <a:endParaRPr>
              <a:solidFill>
                <a:srgbClr val="00206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The definition of a height balanced binary tree requires that every subtree also be height balanced</a:t>
            </a:r>
            <a:endParaRPr sz="2400"/>
          </a:p>
        </p:txBody>
      </p:sp>
      <p:pic>
        <p:nvPicPr>
          <p:cNvPr descr="-Figure 10" id="487" name="Google Shape;487;p102"/>
          <p:cNvPicPr preferRelativeResize="0"/>
          <p:nvPr/>
        </p:nvPicPr>
        <p:blipFill rotWithShape="1">
          <a:blip r:embed="rId3">
            <a:alphaModFix/>
          </a:blip>
          <a:srcRect b="27297" l="9650" r="8034" t="0"/>
          <a:stretch/>
        </p:blipFill>
        <p:spPr>
          <a:xfrm>
            <a:off x="6651193" y="1769776"/>
            <a:ext cx="5332989" cy="38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02" y="33145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03"/>
          <p:cNvSpPr txBox="1"/>
          <p:nvPr>
            <p:ph type="title"/>
          </p:nvPr>
        </p:nvSpPr>
        <p:spPr>
          <a:xfrm>
            <a:off x="2937163" y="665018"/>
            <a:ext cx="6733309" cy="7342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494" name="Google Shape;494;p103"/>
          <p:cNvSpPr txBox="1"/>
          <p:nvPr>
            <p:ph idx="1" type="body"/>
          </p:nvPr>
        </p:nvSpPr>
        <p:spPr>
          <a:xfrm>
            <a:off x="983673" y="1842654"/>
            <a:ext cx="10363200" cy="4225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200"/>
              <a:t>The numbers by each node represent the difference in heights between the left and right subtrees of that node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200"/>
              <a:t>We refer to this as the balance factor of the node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b="1" lang="en-US" sz="3200"/>
              <a:t>Definition: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The balance factor, </a:t>
            </a:r>
            <a:r>
              <a:rPr i="1" lang="en-US" sz="2800"/>
              <a:t>BF(T)</a:t>
            </a:r>
            <a:r>
              <a:rPr lang="en-US" sz="2800"/>
              <a:t>, of a node, </a:t>
            </a:r>
            <a:r>
              <a:rPr i="1" lang="en-US" sz="2800"/>
              <a:t>T</a:t>
            </a:r>
            <a:r>
              <a:rPr lang="en-US" sz="2800"/>
              <a:t>, in a binary tree is defined as </a:t>
            </a:r>
            <a:r>
              <a:rPr i="1" lang="en-US" sz="2800"/>
              <a:t>h</a:t>
            </a:r>
            <a:r>
              <a:rPr baseline="-25000" i="1" lang="en-US" sz="2800"/>
              <a:t>L</a:t>
            </a:r>
            <a:r>
              <a:rPr lang="en-US" sz="2800"/>
              <a:t> - </a:t>
            </a:r>
            <a:r>
              <a:rPr i="1" lang="en-US" sz="2800"/>
              <a:t>h</a:t>
            </a:r>
            <a:r>
              <a:rPr baseline="-25000" i="1" lang="en-US" sz="2800"/>
              <a:t>R</a:t>
            </a:r>
            <a:r>
              <a:rPr lang="en-US" sz="2800"/>
              <a:t>, where </a:t>
            </a:r>
            <a:r>
              <a:rPr i="1" lang="en-US" sz="2800"/>
              <a:t>h</a:t>
            </a:r>
            <a:r>
              <a:rPr baseline="-25000" i="1" lang="en-US" sz="2800"/>
              <a:t>L/</a:t>
            </a:r>
            <a:r>
              <a:rPr i="1" lang="en-US" sz="2800"/>
              <a:t>h</a:t>
            </a:r>
            <a:r>
              <a:rPr baseline="-25000" i="1" lang="en-US" sz="2800"/>
              <a:t>R</a:t>
            </a:r>
            <a:r>
              <a:rPr lang="en-US" sz="2800"/>
              <a:t> are the heights of the left/right subtrees of </a:t>
            </a:r>
            <a:r>
              <a:rPr i="1" lang="en-US" sz="2800"/>
              <a:t>T</a:t>
            </a:r>
            <a:r>
              <a:rPr lang="en-US" sz="2800"/>
              <a:t>.</a:t>
            </a:r>
            <a:br>
              <a:rPr lang="en-US" sz="2800"/>
            </a:br>
            <a:endParaRPr sz="2800"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For any node </a:t>
            </a:r>
            <a:r>
              <a:rPr i="1" lang="en-US" sz="2800"/>
              <a:t>T</a:t>
            </a:r>
            <a:r>
              <a:rPr lang="en-US" sz="2800"/>
              <a:t> in an AVL tree </a:t>
            </a:r>
            <a:r>
              <a:rPr i="1" lang="en-US" sz="2800"/>
              <a:t>BF(T)</a:t>
            </a:r>
            <a:r>
              <a:rPr lang="en-US" sz="2800"/>
              <a:t> = -1, 0, or 1.</a:t>
            </a:r>
            <a:endParaRPr sz="2800"/>
          </a:p>
          <a:p>
            <a:pPr indent="-228600" lvl="0" marL="5715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95" name="Google Shape;49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4"/>
          <p:cNvSpPr txBox="1"/>
          <p:nvPr>
            <p:ph type="title"/>
          </p:nvPr>
        </p:nvSpPr>
        <p:spPr>
          <a:xfrm>
            <a:off x="2923309" y="748146"/>
            <a:ext cx="6761018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501" name="Google Shape;501;p104"/>
          <p:cNvSpPr txBox="1"/>
          <p:nvPr>
            <p:ph idx="1" type="body"/>
          </p:nvPr>
        </p:nvSpPr>
        <p:spPr>
          <a:xfrm>
            <a:off x="1246909" y="1867765"/>
            <a:ext cx="10044546" cy="4197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3200"/>
              <a:t>We carried out the rebalancing using four different kinds of rotations: </a:t>
            </a:r>
            <a:r>
              <a:rPr i="1" lang="en-US" sz="3200"/>
              <a:t>LL</a:t>
            </a:r>
            <a:r>
              <a:rPr lang="en-US" sz="3200"/>
              <a:t>, </a:t>
            </a:r>
            <a:r>
              <a:rPr i="1" lang="en-US" sz="3200"/>
              <a:t>RR</a:t>
            </a:r>
            <a:r>
              <a:rPr lang="en-US" sz="3200"/>
              <a:t>, </a:t>
            </a:r>
            <a:r>
              <a:rPr i="1" lang="en-US" sz="3200"/>
              <a:t>LR</a:t>
            </a:r>
            <a:r>
              <a:rPr lang="en-US" sz="3200"/>
              <a:t>, and </a:t>
            </a:r>
            <a:r>
              <a:rPr i="1" lang="en-US" sz="3200"/>
              <a:t>RL</a:t>
            </a:r>
            <a:endParaRPr sz="3200"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i="1" lang="en-US" sz="2800"/>
              <a:t>LL</a:t>
            </a:r>
            <a:r>
              <a:rPr lang="en-US" sz="2800"/>
              <a:t> and </a:t>
            </a:r>
            <a:r>
              <a:rPr i="1" lang="en-US" sz="2800"/>
              <a:t>RR</a:t>
            </a:r>
            <a:r>
              <a:rPr lang="en-US" sz="2800"/>
              <a:t> are symmetric as are </a:t>
            </a:r>
            <a:r>
              <a:rPr i="1" lang="en-US" sz="2800"/>
              <a:t>LR</a:t>
            </a:r>
            <a:r>
              <a:rPr lang="en-US" sz="2800"/>
              <a:t> and </a:t>
            </a:r>
            <a:r>
              <a:rPr i="1" lang="en-US" sz="2800"/>
              <a:t>RL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These rotations are characterized by the nearest ancestor, </a:t>
            </a:r>
            <a:r>
              <a:rPr i="1" lang="en-US" sz="2800"/>
              <a:t>A</a:t>
            </a:r>
            <a:r>
              <a:rPr lang="en-US" sz="2800"/>
              <a:t>, of the inserted node, </a:t>
            </a:r>
            <a:r>
              <a:rPr i="1" lang="en-US" sz="2800"/>
              <a:t>Y</a:t>
            </a:r>
            <a:r>
              <a:rPr lang="en-US" sz="2800"/>
              <a:t>, </a:t>
            </a:r>
            <a:r>
              <a:rPr lang="en-US" sz="2800">
                <a:solidFill>
                  <a:srgbClr val="002060"/>
                </a:solidFill>
              </a:rPr>
              <a:t>whose balance factor becomes ±2</a:t>
            </a:r>
            <a:r>
              <a:rPr lang="en-US" sz="2800"/>
              <a:t>.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i="1" lang="en-US" sz="2400"/>
              <a:t>LL</a:t>
            </a:r>
            <a:r>
              <a:rPr lang="en-US" sz="2400"/>
              <a:t>: </a:t>
            </a:r>
            <a:r>
              <a:rPr i="1" lang="en-US" sz="2400"/>
              <a:t>Y</a:t>
            </a:r>
            <a:r>
              <a:rPr lang="en-US" sz="2400"/>
              <a:t> is inserted in the left subtree of the left subtree of </a:t>
            </a:r>
            <a:r>
              <a:rPr i="1" lang="en-US" sz="2400"/>
              <a:t>A</a:t>
            </a:r>
            <a:r>
              <a:rPr lang="en-US" sz="2400"/>
              <a:t>.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i="1" lang="en-US" sz="2400"/>
              <a:t>LR</a:t>
            </a:r>
            <a:r>
              <a:rPr lang="en-US" sz="2400"/>
              <a:t>: </a:t>
            </a:r>
            <a:r>
              <a:rPr i="1" lang="en-US" sz="2400"/>
              <a:t>Y</a:t>
            </a:r>
            <a:r>
              <a:rPr lang="en-US" sz="2400"/>
              <a:t> is inserted in the right subtree of the left subtree of </a:t>
            </a:r>
            <a:r>
              <a:rPr i="1" lang="en-US" sz="2400"/>
              <a:t>A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i="1" lang="en-US" sz="2400"/>
              <a:t>RR</a:t>
            </a:r>
            <a:r>
              <a:rPr lang="en-US" sz="2400"/>
              <a:t>: </a:t>
            </a:r>
            <a:r>
              <a:rPr i="1" lang="en-US" sz="2400"/>
              <a:t>Y</a:t>
            </a:r>
            <a:r>
              <a:rPr lang="en-US" sz="2400"/>
              <a:t> is inserted in the right subtree of the right subtree of </a:t>
            </a:r>
            <a:r>
              <a:rPr i="1" lang="en-US" sz="2400"/>
              <a:t>A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i="1" lang="en-US" sz="2400"/>
              <a:t>RL</a:t>
            </a:r>
            <a:r>
              <a:rPr lang="en-US" sz="2400"/>
              <a:t>: </a:t>
            </a:r>
            <a:r>
              <a:rPr i="1" lang="en-US" sz="2400"/>
              <a:t>Y</a:t>
            </a:r>
            <a:r>
              <a:rPr lang="en-US" sz="2400"/>
              <a:t> is inserted in the left subtree of the right subtree of </a:t>
            </a:r>
            <a:r>
              <a:rPr i="1" lang="en-US" sz="2400"/>
              <a:t>A</a:t>
            </a:r>
            <a:endParaRPr/>
          </a:p>
          <a:p>
            <a:pPr indent="-228600" lvl="0" marL="5715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502" name="Google Shape;50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5"/>
          <p:cNvSpPr txBox="1"/>
          <p:nvPr/>
        </p:nvSpPr>
        <p:spPr>
          <a:xfrm>
            <a:off x="858982" y="1682750"/>
            <a:ext cx="10169236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the node that needs rebalancing be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4 cases: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Outside Cases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(require single rotation)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1. Insertion into </a:t>
            </a:r>
            <a:r>
              <a:rPr b="0" i="0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subtree </a:t>
            </a:r>
            <a:r>
              <a:rPr b="0" i="0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of left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child of α.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2. Insertion into </a:t>
            </a:r>
            <a:r>
              <a:rPr b="0" i="0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subtree </a:t>
            </a:r>
            <a:r>
              <a:rPr b="0" i="0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of right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child of α.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Inside Cases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(require double rotation)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3. Insertion into </a:t>
            </a:r>
            <a:r>
              <a:rPr b="0" i="0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subtree </a:t>
            </a:r>
            <a:r>
              <a:rPr b="0" i="0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of left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child of α.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4. Insertion into </a:t>
            </a:r>
            <a:r>
              <a:rPr b="0" i="0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subtree </a:t>
            </a:r>
            <a:r>
              <a:rPr b="0" i="0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of right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child of α.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rebalancing is performed through four separate rotation algorithms.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05"/>
          <p:cNvSpPr/>
          <p:nvPr/>
        </p:nvSpPr>
        <p:spPr>
          <a:xfrm>
            <a:off x="2189164" y="646114"/>
            <a:ext cx="7813675" cy="80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Insertions in AVL Trees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0"/>
          <p:cNvSpPr txBox="1"/>
          <p:nvPr>
            <p:ph type="title"/>
          </p:nvPr>
        </p:nvSpPr>
        <p:spPr>
          <a:xfrm>
            <a:off x="1396798" y="641445"/>
            <a:ext cx="10172901" cy="8928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000"/>
              <a:t>Symbol Table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0"/>
          <p:cNvSpPr txBox="1"/>
          <p:nvPr>
            <p:ph idx="1" type="body"/>
          </p:nvPr>
        </p:nvSpPr>
        <p:spPr>
          <a:xfrm>
            <a:off x="1097280" y="1888058"/>
            <a:ext cx="10058400" cy="26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Symbol table is defined as a name-value pair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800"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Symbol tables are data structures that are used by compilers to hold information about source-program constructs.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01" y="334159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06"/>
          <p:cNvSpPr txBox="1"/>
          <p:nvPr>
            <p:ph type="title"/>
          </p:nvPr>
        </p:nvSpPr>
        <p:spPr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AVL Rotations</a:t>
            </a:r>
            <a:endParaRPr/>
          </a:p>
        </p:txBody>
      </p:sp>
      <p:sp>
        <p:nvSpPr>
          <p:cNvPr id="516" name="Google Shape;516;p106"/>
          <p:cNvSpPr txBox="1"/>
          <p:nvPr>
            <p:ph idx="1" type="body"/>
          </p:nvPr>
        </p:nvSpPr>
        <p:spPr>
          <a:xfrm>
            <a:off x="1000125" y="1705897"/>
            <a:ext cx="10315575" cy="374117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rmAutofit/>
          </a:bodyPr>
          <a:lstStyle/>
          <a:p>
            <a:pPr indent="-342900" lvl="0" marL="36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To perform rotations identify specific node </a:t>
            </a:r>
            <a:r>
              <a:rPr b="1" lang="en-US" sz="2400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whose </a:t>
            </a:r>
            <a:r>
              <a:rPr b="1" lang="en-US" sz="2400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BF(A) is neither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( 0, 1, -1 ).</a:t>
            </a:r>
            <a:endParaRPr/>
          </a:p>
          <a:p>
            <a:pPr indent="-342900" lvl="0" marL="36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1" lang="en-US" sz="2400">
                <a:solidFill>
                  <a:schemeClr val="accent2"/>
                </a:solidFill>
              </a:rPr>
              <a:t>LL</a:t>
            </a:r>
            <a:r>
              <a:rPr lang="en-US" sz="2400"/>
              <a:t> : Inserted node is in the </a:t>
            </a:r>
            <a:r>
              <a:rPr b="1" lang="en-US" sz="2400">
                <a:solidFill>
                  <a:srgbClr val="FF3300"/>
                </a:solidFill>
              </a:rPr>
              <a:t>left subtree</a:t>
            </a:r>
            <a:r>
              <a:rPr lang="en-US" sz="2400"/>
              <a:t> of </a:t>
            </a:r>
            <a:r>
              <a:rPr b="1" lang="en-US" sz="2400"/>
              <a:t>left subtree</a:t>
            </a:r>
            <a:r>
              <a:rPr lang="en-US" sz="2400"/>
              <a:t> of node A. </a:t>
            </a:r>
            <a:r>
              <a:rPr b="1" i="1" lang="en-US" sz="2400">
                <a:solidFill>
                  <a:schemeClr val="accent2"/>
                </a:solidFill>
              </a:rPr>
              <a:t>(SINGLE RIGHT ROTATION)</a:t>
            </a:r>
            <a:endParaRPr/>
          </a:p>
          <a:p>
            <a:pPr indent="-342900" lvl="0" marL="36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1" lang="en-US" sz="2400">
                <a:solidFill>
                  <a:schemeClr val="accent2"/>
                </a:solidFill>
              </a:rPr>
              <a:t>RR</a:t>
            </a:r>
            <a:r>
              <a:rPr lang="en-US" sz="2400"/>
              <a:t> : Inserted node is in the </a:t>
            </a:r>
            <a:r>
              <a:rPr b="1" lang="en-US" sz="2400">
                <a:solidFill>
                  <a:srgbClr val="FF3300"/>
                </a:solidFill>
              </a:rPr>
              <a:t>right subtree</a:t>
            </a:r>
            <a:r>
              <a:rPr lang="en-US" sz="2400"/>
              <a:t> of </a:t>
            </a:r>
            <a:r>
              <a:rPr b="1" lang="en-US" sz="2400"/>
              <a:t>right</a:t>
            </a:r>
            <a:r>
              <a:rPr lang="en-US" sz="2400"/>
              <a:t> </a:t>
            </a:r>
            <a:r>
              <a:rPr b="1" lang="en-US" sz="2400"/>
              <a:t>subtree</a:t>
            </a:r>
            <a:r>
              <a:rPr lang="en-US" sz="2400"/>
              <a:t> of node A. </a:t>
            </a:r>
            <a:r>
              <a:rPr b="1" i="1" lang="en-US" sz="2400">
                <a:solidFill>
                  <a:schemeClr val="accent2"/>
                </a:solidFill>
              </a:rPr>
              <a:t>(SINGLE LEFT ROTATION)</a:t>
            </a:r>
            <a:endParaRPr/>
          </a:p>
          <a:p>
            <a:pPr indent="-342900" lvl="0" marL="36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1" lang="en-US" sz="2400">
                <a:solidFill>
                  <a:schemeClr val="accent2"/>
                </a:solidFill>
              </a:rPr>
              <a:t>LR</a:t>
            </a:r>
            <a:r>
              <a:rPr lang="en-US" sz="2400"/>
              <a:t> : Inserted node is in the </a:t>
            </a:r>
            <a:r>
              <a:rPr b="1" lang="en-US" sz="2400">
                <a:solidFill>
                  <a:srgbClr val="FF3300"/>
                </a:solidFill>
              </a:rPr>
              <a:t>right subtree</a:t>
            </a:r>
            <a:r>
              <a:rPr lang="en-US" sz="2400"/>
              <a:t> of </a:t>
            </a:r>
            <a:r>
              <a:rPr b="1" lang="en-US" sz="2400"/>
              <a:t>left subtree</a:t>
            </a:r>
            <a:r>
              <a:rPr lang="en-US" sz="2400"/>
              <a:t> of node A. </a:t>
            </a:r>
            <a:r>
              <a:rPr b="1" i="1" lang="en-US" sz="2400">
                <a:solidFill>
                  <a:schemeClr val="accent2"/>
                </a:solidFill>
              </a:rPr>
              <a:t>(RR + LL)</a:t>
            </a:r>
            <a:endParaRPr/>
          </a:p>
          <a:p>
            <a:pPr indent="-342900" lvl="0" marL="36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1" lang="en-US" sz="2400">
                <a:solidFill>
                  <a:schemeClr val="accent2"/>
                </a:solidFill>
              </a:rPr>
              <a:t>RL</a:t>
            </a:r>
            <a:r>
              <a:rPr lang="en-US" sz="2400"/>
              <a:t> : Inserted node is in the </a:t>
            </a:r>
            <a:r>
              <a:rPr b="1" lang="en-US" sz="2400">
                <a:solidFill>
                  <a:srgbClr val="FF3300"/>
                </a:solidFill>
              </a:rPr>
              <a:t>left subtree</a:t>
            </a:r>
            <a:r>
              <a:rPr lang="en-US" sz="2400"/>
              <a:t> of </a:t>
            </a:r>
            <a:r>
              <a:rPr b="1" lang="en-US" sz="2400"/>
              <a:t>right subtree</a:t>
            </a:r>
            <a:r>
              <a:rPr lang="en-US" sz="2400"/>
              <a:t> of node A. </a:t>
            </a:r>
            <a:r>
              <a:rPr b="1" i="1" lang="en-US" sz="2400">
                <a:solidFill>
                  <a:schemeClr val="accent2"/>
                </a:solidFill>
              </a:rPr>
              <a:t>(LL + RR)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07"/>
          <p:cNvSpPr txBox="1"/>
          <p:nvPr>
            <p:ph type="title"/>
          </p:nvPr>
        </p:nvSpPr>
        <p:spPr>
          <a:xfrm>
            <a:off x="2438400" y="286603"/>
            <a:ext cx="871728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AVL Balancing : Four Rotations</a:t>
            </a:r>
            <a:endParaRPr/>
          </a:p>
        </p:txBody>
      </p:sp>
      <p:sp>
        <p:nvSpPr>
          <p:cNvPr id="522" name="Google Shape;522;p107"/>
          <p:cNvSpPr txBox="1"/>
          <p:nvPr/>
        </p:nvSpPr>
        <p:spPr>
          <a:xfrm>
            <a:off x="2540001" y="2755900"/>
            <a:ext cx="1371599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right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107"/>
          <p:cNvGrpSpPr/>
          <p:nvPr/>
        </p:nvGrpSpPr>
        <p:grpSpPr>
          <a:xfrm>
            <a:off x="1721289" y="1752600"/>
            <a:ext cx="1798659" cy="1595438"/>
            <a:chOff x="126" y="1104"/>
            <a:chExt cx="1034" cy="1005"/>
          </a:xfrm>
        </p:grpSpPr>
        <p:sp>
          <p:nvSpPr>
            <p:cNvPr id="524" name="Google Shape;524;p107"/>
            <p:cNvSpPr/>
            <p:nvPr/>
          </p:nvSpPr>
          <p:spPr>
            <a:xfrm>
              <a:off x="126" y="1849"/>
              <a:ext cx="246" cy="260"/>
            </a:xfrm>
            <a:prstGeom prst="ellipse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7"/>
            <p:cNvSpPr/>
            <p:nvPr/>
          </p:nvSpPr>
          <p:spPr>
            <a:xfrm>
              <a:off x="390" y="1462"/>
              <a:ext cx="247" cy="260"/>
            </a:xfrm>
            <a:prstGeom prst="ellipse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7"/>
            <p:cNvSpPr/>
            <p:nvPr/>
          </p:nvSpPr>
          <p:spPr>
            <a:xfrm>
              <a:off x="668" y="1104"/>
              <a:ext cx="246" cy="260"/>
            </a:xfrm>
            <a:prstGeom prst="ellipse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7" name="Google Shape;527;p107"/>
            <p:cNvCxnSpPr/>
            <p:nvPr/>
          </p:nvCxnSpPr>
          <p:spPr>
            <a:xfrm flipH="1">
              <a:off x="544" y="1299"/>
              <a:ext cx="124" cy="1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28" name="Google Shape;528;p107"/>
            <p:cNvCxnSpPr>
              <a:endCxn id="529" idx="0"/>
            </p:cNvCxnSpPr>
            <p:nvPr/>
          </p:nvCxnSpPr>
          <p:spPr>
            <a:xfrm flipH="1">
              <a:off x="237" y="1572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30" name="Google Shape;530;p107"/>
            <p:cNvCxnSpPr/>
            <p:nvPr/>
          </p:nvCxnSpPr>
          <p:spPr>
            <a:xfrm>
              <a:off x="791" y="1657"/>
              <a:ext cx="36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29" name="Google Shape;529;p107"/>
            <p:cNvSpPr txBox="1"/>
            <p:nvPr/>
          </p:nvSpPr>
          <p:spPr>
            <a:xfrm>
              <a:off x="144" y="1872"/>
              <a:ext cx="185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07"/>
            <p:cNvSpPr txBox="1"/>
            <p:nvPr/>
          </p:nvSpPr>
          <p:spPr>
            <a:xfrm>
              <a:off x="415" y="1540"/>
              <a:ext cx="187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07"/>
            <p:cNvSpPr txBox="1"/>
            <p:nvPr/>
          </p:nvSpPr>
          <p:spPr>
            <a:xfrm>
              <a:off x="692" y="1150"/>
              <a:ext cx="191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107"/>
          <p:cNvSpPr/>
          <p:nvPr/>
        </p:nvSpPr>
        <p:spPr>
          <a:xfrm>
            <a:off x="4124326" y="4889500"/>
            <a:ext cx="392113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07"/>
          <p:cNvSpPr/>
          <p:nvPr/>
        </p:nvSpPr>
        <p:spPr>
          <a:xfrm>
            <a:off x="4906963" y="4889500"/>
            <a:ext cx="392112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07"/>
          <p:cNvSpPr/>
          <p:nvPr/>
        </p:nvSpPr>
        <p:spPr>
          <a:xfrm>
            <a:off x="4516439" y="4114800"/>
            <a:ext cx="390525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07"/>
          <p:cNvSpPr txBox="1"/>
          <p:nvPr/>
        </p:nvSpPr>
        <p:spPr>
          <a:xfrm>
            <a:off x="4516438" y="4203445"/>
            <a:ext cx="2968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07"/>
          <p:cNvSpPr txBox="1"/>
          <p:nvPr/>
        </p:nvSpPr>
        <p:spPr>
          <a:xfrm>
            <a:off x="4114800" y="4953000"/>
            <a:ext cx="3032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07"/>
          <p:cNvSpPr txBox="1"/>
          <p:nvPr/>
        </p:nvSpPr>
        <p:spPr>
          <a:xfrm>
            <a:off x="4953000" y="4953000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Google Shape;539;p107"/>
          <p:cNvCxnSpPr/>
          <p:nvPr/>
        </p:nvCxnSpPr>
        <p:spPr>
          <a:xfrm flipH="1">
            <a:off x="4368800" y="4527550"/>
            <a:ext cx="293688" cy="3619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107"/>
          <p:cNvCxnSpPr/>
          <p:nvPr/>
        </p:nvCxnSpPr>
        <p:spPr>
          <a:xfrm>
            <a:off x="4810126" y="4476750"/>
            <a:ext cx="244475" cy="412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1" name="Google Shape;541;p107"/>
          <p:cNvSpPr txBox="1"/>
          <p:nvPr/>
        </p:nvSpPr>
        <p:spPr>
          <a:xfrm>
            <a:off x="1850923" y="4058264"/>
            <a:ext cx="3032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" name="Google Shape;542;p107"/>
          <p:cNvGrpSpPr/>
          <p:nvPr/>
        </p:nvGrpSpPr>
        <p:grpSpPr>
          <a:xfrm>
            <a:off x="1828800" y="4038602"/>
            <a:ext cx="1295400" cy="1771651"/>
            <a:chOff x="192" y="2544"/>
            <a:chExt cx="816" cy="1116"/>
          </a:xfrm>
        </p:grpSpPr>
        <p:sp>
          <p:nvSpPr>
            <p:cNvPr id="543" name="Google Shape;543;p107"/>
            <p:cNvSpPr/>
            <p:nvPr/>
          </p:nvSpPr>
          <p:spPr>
            <a:xfrm>
              <a:off x="768" y="3408"/>
              <a:ext cx="240" cy="240"/>
            </a:xfrm>
            <a:prstGeom prst="ellipse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07"/>
            <p:cNvSpPr/>
            <p:nvPr/>
          </p:nvSpPr>
          <p:spPr>
            <a:xfrm>
              <a:off x="528" y="2976"/>
              <a:ext cx="240" cy="240"/>
            </a:xfrm>
            <a:prstGeom prst="ellipse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07"/>
            <p:cNvSpPr/>
            <p:nvPr/>
          </p:nvSpPr>
          <p:spPr>
            <a:xfrm>
              <a:off x="192" y="2544"/>
              <a:ext cx="240" cy="240"/>
            </a:xfrm>
            <a:prstGeom prst="ellipse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6" name="Google Shape;546;p107"/>
            <p:cNvCxnSpPr/>
            <p:nvPr/>
          </p:nvCxnSpPr>
          <p:spPr>
            <a:xfrm>
              <a:off x="384" y="2784"/>
              <a:ext cx="192" cy="1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47" name="Google Shape;547;p107"/>
            <p:cNvCxnSpPr/>
            <p:nvPr/>
          </p:nvCxnSpPr>
          <p:spPr>
            <a:xfrm>
              <a:off x="720" y="3216"/>
              <a:ext cx="144" cy="1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48" name="Google Shape;548;p107"/>
            <p:cNvSpPr txBox="1"/>
            <p:nvPr/>
          </p:nvSpPr>
          <p:spPr>
            <a:xfrm>
              <a:off x="528" y="3024"/>
              <a:ext cx="187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07"/>
            <p:cNvSpPr txBox="1"/>
            <p:nvPr/>
          </p:nvSpPr>
          <p:spPr>
            <a:xfrm>
              <a:off x="758" y="3447"/>
              <a:ext cx="185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0" name="Google Shape;550;p107"/>
          <p:cNvCxnSpPr/>
          <p:nvPr/>
        </p:nvCxnSpPr>
        <p:spPr>
          <a:xfrm>
            <a:off x="3131577" y="4761272"/>
            <a:ext cx="83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1" name="Google Shape;551;p107"/>
          <p:cNvSpPr txBox="1"/>
          <p:nvPr/>
        </p:nvSpPr>
        <p:spPr>
          <a:xfrm>
            <a:off x="2955924" y="4405313"/>
            <a:ext cx="1168401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left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p107"/>
          <p:cNvGrpSpPr/>
          <p:nvPr/>
        </p:nvGrpSpPr>
        <p:grpSpPr>
          <a:xfrm>
            <a:off x="3962401" y="2286003"/>
            <a:ext cx="1184275" cy="1422401"/>
            <a:chOff x="1536" y="1440"/>
            <a:chExt cx="746" cy="896"/>
          </a:xfrm>
        </p:grpSpPr>
        <p:sp>
          <p:nvSpPr>
            <p:cNvPr id="553" name="Google Shape;553;p107"/>
            <p:cNvSpPr/>
            <p:nvPr/>
          </p:nvSpPr>
          <p:spPr>
            <a:xfrm>
              <a:off x="1542" y="1928"/>
              <a:ext cx="247" cy="260"/>
            </a:xfrm>
            <a:prstGeom prst="ellipse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07"/>
            <p:cNvSpPr/>
            <p:nvPr/>
          </p:nvSpPr>
          <p:spPr>
            <a:xfrm>
              <a:off x="2035" y="1928"/>
              <a:ext cx="247" cy="260"/>
            </a:xfrm>
            <a:prstGeom prst="ellipse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07"/>
            <p:cNvSpPr/>
            <p:nvPr/>
          </p:nvSpPr>
          <p:spPr>
            <a:xfrm>
              <a:off x="1789" y="1440"/>
              <a:ext cx="246" cy="260"/>
            </a:xfrm>
            <a:prstGeom prst="ellipse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07"/>
            <p:cNvSpPr txBox="1"/>
            <p:nvPr/>
          </p:nvSpPr>
          <p:spPr>
            <a:xfrm>
              <a:off x="1789" y="1533"/>
              <a:ext cx="187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07"/>
            <p:cNvSpPr txBox="1"/>
            <p:nvPr/>
          </p:nvSpPr>
          <p:spPr>
            <a:xfrm>
              <a:off x="1536" y="2006"/>
              <a:ext cx="185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07"/>
            <p:cNvSpPr txBox="1"/>
            <p:nvPr/>
          </p:nvSpPr>
          <p:spPr>
            <a:xfrm>
              <a:off x="2016" y="1968"/>
              <a:ext cx="191" cy="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9" name="Google Shape;559;p107"/>
            <p:cNvCxnSpPr/>
            <p:nvPr/>
          </p:nvCxnSpPr>
          <p:spPr>
            <a:xfrm flipH="1">
              <a:off x="1696" y="1700"/>
              <a:ext cx="185" cy="22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60" name="Google Shape;560;p107"/>
            <p:cNvCxnSpPr/>
            <p:nvPr/>
          </p:nvCxnSpPr>
          <p:spPr>
            <a:xfrm>
              <a:off x="1974" y="1668"/>
              <a:ext cx="154" cy="26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561" name="Google Shape;561;p107"/>
          <p:cNvCxnSpPr/>
          <p:nvPr/>
        </p:nvCxnSpPr>
        <p:spPr>
          <a:xfrm>
            <a:off x="5638800" y="1600200"/>
            <a:ext cx="0" cy="472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107"/>
          <p:cNvSpPr/>
          <p:nvPr/>
        </p:nvSpPr>
        <p:spPr>
          <a:xfrm>
            <a:off x="6934201" y="2971800"/>
            <a:ext cx="390525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07"/>
          <p:cNvSpPr/>
          <p:nvPr/>
        </p:nvSpPr>
        <p:spPr>
          <a:xfrm>
            <a:off x="6334126" y="2397125"/>
            <a:ext cx="392113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07"/>
          <p:cNvSpPr/>
          <p:nvPr/>
        </p:nvSpPr>
        <p:spPr>
          <a:xfrm>
            <a:off x="6775451" y="1828800"/>
            <a:ext cx="390525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p107"/>
          <p:cNvCxnSpPr/>
          <p:nvPr/>
        </p:nvCxnSpPr>
        <p:spPr>
          <a:xfrm flipH="1">
            <a:off x="6578600" y="2138363"/>
            <a:ext cx="196850" cy="2587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6" name="Google Shape;566;p107"/>
          <p:cNvCxnSpPr/>
          <p:nvPr/>
        </p:nvCxnSpPr>
        <p:spPr>
          <a:xfrm>
            <a:off x="7086600" y="2482648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7" name="Google Shape;567;p107"/>
          <p:cNvSpPr txBox="1"/>
          <p:nvPr/>
        </p:nvSpPr>
        <p:spPr>
          <a:xfrm>
            <a:off x="6934200" y="3048000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07"/>
          <p:cNvSpPr txBox="1"/>
          <p:nvPr/>
        </p:nvSpPr>
        <p:spPr>
          <a:xfrm>
            <a:off x="6373813" y="2520950"/>
            <a:ext cx="2968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7"/>
          <p:cNvSpPr txBox="1"/>
          <p:nvPr/>
        </p:nvSpPr>
        <p:spPr>
          <a:xfrm>
            <a:off x="6813550" y="1901825"/>
            <a:ext cx="3032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107"/>
          <p:cNvCxnSpPr/>
          <p:nvPr/>
        </p:nvCxnSpPr>
        <p:spPr>
          <a:xfrm>
            <a:off x="6629400" y="2743200"/>
            <a:ext cx="3048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1" name="Google Shape;571;p107"/>
          <p:cNvSpPr txBox="1"/>
          <p:nvPr/>
        </p:nvSpPr>
        <p:spPr>
          <a:xfrm>
            <a:off x="7264476" y="2195513"/>
            <a:ext cx="1406449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 right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7"/>
          <p:cNvSpPr/>
          <p:nvPr/>
        </p:nvSpPr>
        <p:spPr>
          <a:xfrm>
            <a:off x="9001126" y="2679700"/>
            <a:ext cx="392113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7"/>
          <p:cNvSpPr/>
          <p:nvPr/>
        </p:nvSpPr>
        <p:spPr>
          <a:xfrm>
            <a:off x="9783763" y="2679700"/>
            <a:ext cx="392112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7"/>
          <p:cNvSpPr/>
          <p:nvPr/>
        </p:nvSpPr>
        <p:spPr>
          <a:xfrm>
            <a:off x="9393239" y="1905000"/>
            <a:ext cx="390525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7"/>
          <p:cNvSpPr txBox="1"/>
          <p:nvPr/>
        </p:nvSpPr>
        <p:spPr>
          <a:xfrm>
            <a:off x="9372600" y="1981200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07"/>
          <p:cNvSpPr txBox="1"/>
          <p:nvPr/>
        </p:nvSpPr>
        <p:spPr>
          <a:xfrm>
            <a:off x="8991600" y="2743200"/>
            <a:ext cx="2968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07"/>
          <p:cNvSpPr txBox="1"/>
          <p:nvPr/>
        </p:nvSpPr>
        <p:spPr>
          <a:xfrm>
            <a:off x="9753600" y="2743200"/>
            <a:ext cx="3032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107"/>
          <p:cNvCxnSpPr/>
          <p:nvPr/>
        </p:nvCxnSpPr>
        <p:spPr>
          <a:xfrm flipH="1">
            <a:off x="9245600" y="2317750"/>
            <a:ext cx="293688" cy="3619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9" name="Google Shape;579;p107"/>
          <p:cNvCxnSpPr/>
          <p:nvPr/>
        </p:nvCxnSpPr>
        <p:spPr>
          <a:xfrm>
            <a:off x="9686926" y="2266950"/>
            <a:ext cx="244475" cy="412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0" name="Google Shape;580;p107"/>
          <p:cNvSpPr/>
          <p:nvPr/>
        </p:nvSpPr>
        <p:spPr>
          <a:xfrm>
            <a:off x="9001126" y="4889500"/>
            <a:ext cx="392113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7"/>
          <p:cNvSpPr/>
          <p:nvPr/>
        </p:nvSpPr>
        <p:spPr>
          <a:xfrm>
            <a:off x="9783763" y="4889500"/>
            <a:ext cx="392112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07"/>
          <p:cNvSpPr/>
          <p:nvPr/>
        </p:nvSpPr>
        <p:spPr>
          <a:xfrm>
            <a:off x="9393239" y="4114800"/>
            <a:ext cx="390525" cy="41275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7"/>
          <p:cNvSpPr txBox="1"/>
          <p:nvPr/>
        </p:nvSpPr>
        <p:spPr>
          <a:xfrm>
            <a:off x="9372600" y="4191000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07"/>
          <p:cNvSpPr txBox="1"/>
          <p:nvPr/>
        </p:nvSpPr>
        <p:spPr>
          <a:xfrm>
            <a:off x="8991600" y="4953000"/>
            <a:ext cx="3032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7"/>
          <p:cNvSpPr txBox="1"/>
          <p:nvPr/>
        </p:nvSpPr>
        <p:spPr>
          <a:xfrm>
            <a:off x="9753600" y="4953000"/>
            <a:ext cx="2968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p107"/>
          <p:cNvCxnSpPr/>
          <p:nvPr/>
        </p:nvCxnSpPr>
        <p:spPr>
          <a:xfrm flipH="1">
            <a:off x="9245600" y="4527550"/>
            <a:ext cx="293688" cy="3619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7" name="Google Shape;587;p107"/>
          <p:cNvCxnSpPr/>
          <p:nvPr/>
        </p:nvCxnSpPr>
        <p:spPr>
          <a:xfrm>
            <a:off x="9686926" y="4476750"/>
            <a:ext cx="244475" cy="412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8" name="Google Shape;588;p107"/>
          <p:cNvSpPr/>
          <p:nvPr/>
        </p:nvSpPr>
        <p:spPr>
          <a:xfrm>
            <a:off x="6172200" y="5638800"/>
            <a:ext cx="381000" cy="38100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07"/>
          <p:cNvSpPr/>
          <p:nvPr/>
        </p:nvSpPr>
        <p:spPr>
          <a:xfrm>
            <a:off x="6781800" y="4800600"/>
            <a:ext cx="381000" cy="38100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07"/>
          <p:cNvSpPr/>
          <p:nvPr/>
        </p:nvSpPr>
        <p:spPr>
          <a:xfrm>
            <a:off x="6248400" y="4114800"/>
            <a:ext cx="381000" cy="381000"/>
          </a:xfrm>
          <a:prstGeom prst="ellipse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107"/>
          <p:cNvCxnSpPr/>
          <p:nvPr/>
        </p:nvCxnSpPr>
        <p:spPr>
          <a:xfrm>
            <a:off x="6553200" y="4495800"/>
            <a:ext cx="3048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2" name="Google Shape;592;p107"/>
          <p:cNvSpPr txBox="1"/>
          <p:nvPr/>
        </p:nvSpPr>
        <p:spPr>
          <a:xfrm>
            <a:off x="6781800" y="4876800"/>
            <a:ext cx="2968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07"/>
          <p:cNvSpPr txBox="1"/>
          <p:nvPr/>
        </p:nvSpPr>
        <p:spPr>
          <a:xfrm>
            <a:off x="6172200" y="5715000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107"/>
          <p:cNvCxnSpPr/>
          <p:nvPr/>
        </p:nvCxnSpPr>
        <p:spPr>
          <a:xfrm flipH="1">
            <a:off x="6477000" y="5181600"/>
            <a:ext cx="38100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5" name="Google Shape;595;p107"/>
          <p:cNvSpPr txBox="1"/>
          <p:nvPr/>
        </p:nvSpPr>
        <p:spPr>
          <a:xfrm>
            <a:off x="6232525" y="4100513"/>
            <a:ext cx="3032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107"/>
          <p:cNvCxnSpPr/>
          <p:nvPr/>
        </p:nvCxnSpPr>
        <p:spPr>
          <a:xfrm>
            <a:off x="7285703" y="4807976"/>
            <a:ext cx="121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7" name="Google Shape;597;p107"/>
          <p:cNvSpPr txBox="1"/>
          <p:nvPr/>
        </p:nvSpPr>
        <p:spPr>
          <a:xfrm>
            <a:off x="7375525" y="4481513"/>
            <a:ext cx="11572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 left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07"/>
          <p:cNvSpPr/>
          <p:nvPr/>
        </p:nvSpPr>
        <p:spPr>
          <a:xfrm>
            <a:off x="2438400" y="3429000"/>
            <a:ext cx="1524000" cy="381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64A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07"/>
          <p:cNvSpPr/>
          <p:nvPr/>
        </p:nvSpPr>
        <p:spPr>
          <a:xfrm>
            <a:off x="2895600" y="6019800"/>
            <a:ext cx="1524000" cy="381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64A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07"/>
          <p:cNvSpPr/>
          <p:nvPr/>
        </p:nvSpPr>
        <p:spPr>
          <a:xfrm>
            <a:off x="6781800" y="3581400"/>
            <a:ext cx="1524000" cy="381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64A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07"/>
          <p:cNvSpPr/>
          <p:nvPr/>
        </p:nvSpPr>
        <p:spPr>
          <a:xfrm>
            <a:off x="7239000" y="5791200"/>
            <a:ext cx="1524000" cy="381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64A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8" name="Google Shape;608;p108"/>
          <p:cNvGraphicFramePr/>
          <p:nvPr/>
        </p:nvGraphicFramePr>
        <p:xfrm>
          <a:off x="1828800" y="1919288"/>
          <a:ext cx="8534400" cy="3109912"/>
        </p:xfrm>
        <a:graphic>
          <a:graphicData uri="http://schemas.openxmlformats.org/presentationml/2006/ole">
            <mc:AlternateContent>
              <mc:Choice Requires="v">
                <p:oleObj r:id="rId4" imgH="3109912" imgW="8534400" progId="Paint.Picture" spid="_x0000_s1">
                  <p:embed/>
                </p:oleObj>
              </mc:Choice>
              <mc:Fallback>
                <p:oleObj r:id="rId5" imgH="3109912" imgW="8534400" progId="Paint.Picture">
                  <p:embed/>
                  <p:pic>
                    <p:nvPicPr>
                      <p:cNvPr id="608" name="Google Shape;608;p10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828800" y="1919288"/>
                        <a:ext cx="8534400" cy="310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9" name="Google Shape;609;p108"/>
          <p:cNvSpPr txBox="1"/>
          <p:nvPr>
            <p:ph type="title"/>
          </p:nvPr>
        </p:nvSpPr>
        <p:spPr>
          <a:xfrm>
            <a:off x="1403351" y="274639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2800"/>
              <a:t>LL Rotations</a:t>
            </a:r>
            <a:endParaRPr/>
          </a:p>
        </p:txBody>
      </p:sp>
      <p:grpSp>
        <p:nvGrpSpPr>
          <p:cNvPr id="610" name="Google Shape;610;p108"/>
          <p:cNvGrpSpPr/>
          <p:nvPr/>
        </p:nvGrpSpPr>
        <p:grpSpPr>
          <a:xfrm>
            <a:off x="2032001" y="1066801"/>
            <a:ext cx="8416925" cy="1204913"/>
            <a:chOff x="224" y="3138"/>
            <a:chExt cx="5302" cy="759"/>
          </a:xfrm>
        </p:grpSpPr>
        <p:sp>
          <p:nvSpPr>
            <p:cNvPr id="611" name="Google Shape;611;p108"/>
            <p:cNvSpPr txBox="1"/>
            <p:nvPr/>
          </p:nvSpPr>
          <p:spPr>
            <a:xfrm>
              <a:off x="224" y="3146"/>
              <a:ext cx="1332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</a:t>
              </a:r>
              <a:endParaRPr/>
            </a:p>
          </p:txBody>
        </p:sp>
        <p:sp>
          <p:nvSpPr>
            <p:cNvPr id="612" name="Google Shape;612;p108"/>
            <p:cNvSpPr txBox="1"/>
            <p:nvPr/>
          </p:nvSpPr>
          <p:spPr>
            <a:xfrm>
              <a:off x="2124" y="3138"/>
              <a:ext cx="1537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</a:t>
              </a:r>
              <a:endParaRPr/>
            </a:p>
          </p:txBody>
        </p:sp>
        <p:sp>
          <p:nvSpPr>
            <p:cNvPr id="613" name="Google Shape;613;p108"/>
            <p:cNvSpPr txBox="1"/>
            <p:nvPr/>
          </p:nvSpPr>
          <p:spPr>
            <a:xfrm>
              <a:off x="4194" y="3141"/>
              <a:ext cx="1332" cy="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 after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66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ROTATION</a:t>
              </a:r>
              <a:endParaRPr/>
            </a:p>
          </p:txBody>
        </p:sp>
      </p:grpSp>
      <p:sp>
        <p:nvSpPr>
          <p:cNvPr id="614" name="Google Shape;614;p108"/>
          <p:cNvSpPr txBox="1"/>
          <p:nvPr/>
        </p:nvSpPr>
        <p:spPr>
          <a:xfrm>
            <a:off x="1905001" y="5105400"/>
            <a:ext cx="306365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Left subtree of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Right subtree of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Right subtree of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 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LL Rotation</a:t>
            </a:r>
            <a:endParaRPr/>
          </a:p>
        </p:txBody>
      </p:sp>
      <p:grpSp>
        <p:nvGrpSpPr>
          <p:cNvPr id="621" name="Google Shape;621;p109"/>
          <p:cNvGrpSpPr/>
          <p:nvPr/>
        </p:nvGrpSpPr>
        <p:grpSpPr>
          <a:xfrm>
            <a:off x="2514600" y="2514600"/>
            <a:ext cx="3200400" cy="3048000"/>
            <a:chOff x="624" y="1584"/>
            <a:chExt cx="2016" cy="1920"/>
          </a:xfrm>
        </p:grpSpPr>
        <p:sp>
          <p:nvSpPr>
            <p:cNvPr id="622" name="Google Shape;622;p109"/>
            <p:cNvSpPr/>
            <p:nvPr/>
          </p:nvSpPr>
          <p:spPr>
            <a:xfrm>
              <a:off x="1296" y="1584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623" name="Google Shape;623;p109"/>
            <p:cNvSpPr/>
            <p:nvPr/>
          </p:nvSpPr>
          <p:spPr>
            <a:xfrm>
              <a:off x="960" y="2112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624" name="Google Shape;624;p109"/>
            <p:cNvSpPr/>
            <p:nvPr/>
          </p:nvSpPr>
          <p:spPr>
            <a:xfrm>
              <a:off x="624" y="2640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625" name="Google Shape;625;p109"/>
            <p:cNvSpPr/>
            <p:nvPr/>
          </p:nvSpPr>
          <p:spPr>
            <a:xfrm>
              <a:off x="1680" y="2112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626" name="Google Shape;626;p109"/>
            <p:cNvSpPr/>
            <p:nvPr/>
          </p:nvSpPr>
          <p:spPr>
            <a:xfrm>
              <a:off x="1440" y="2640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627" name="Google Shape;627;p109"/>
            <p:cNvSpPr/>
            <p:nvPr/>
          </p:nvSpPr>
          <p:spPr>
            <a:xfrm>
              <a:off x="2064" y="2640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628" name="Google Shape;628;p109"/>
            <p:cNvSpPr/>
            <p:nvPr/>
          </p:nvSpPr>
          <p:spPr>
            <a:xfrm>
              <a:off x="1200" y="3168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629" name="Google Shape;629;p109"/>
            <p:cNvCxnSpPr/>
            <p:nvPr/>
          </p:nvCxnSpPr>
          <p:spPr>
            <a:xfrm flipH="1">
              <a:off x="1200" y="1920"/>
              <a:ext cx="192" cy="2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109"/>
            <p:cNvCxnSpPr/>
            <p:nvPr/>
          </p:nvCxnSpPr>
          <p:spPr>
            <a:xfrm flipH="1">
              <a:off x="864" y="2448"/>
              <a:ext cx="192" cy="2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109"/>
            <p:cNvCxnSpPr/>
            <p:nvPr/>
          </p:nvCxnSpPr>
          <p:spPr>
            <a:xfrm>
              <a:off x="1584" y="1872"/>
              <a:ext cx="192" cy="28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109"/>
            <p:cNvCxnSpPr/>
            <p:nvPr/>
          </p:nvCxnSpPr>
          <p:spPr>
            <a:xfrm>
              <a:off x="1968" y="2400"/>
              <a:ext cx="192" cy="2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3" name="Google Shape;633;p109"/>
            <p:cNvCxnSpPr/>
            <p:nvPr/>
          </p:nvCxnSpPr>
          <p:spPr>
            <a:xfrm flipH="1">
              <a:off x="1680" y="2448"/>
              <a:ext cx="96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109"/>
            <p:cNvCxnSpPr/>
            <p:nvPr/>
          </p:nvCxnSpPr>
          <p:spPr>
            <a:xfrm flipH="1">
              <a:off x="1440" y="2928"/>
              <a:ext cx="96" cy="2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5" name="Google Shape;635;p109"/>
            <p:cNvSpPr txBox="1"/>
            <p:nvPr/>
          </p:nvSpPr>
          <p:spPr>
            <a:xfrm>
              <a:off x="1296" y="3168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636" name="Google Shape;636;p109"/>
            <p:cNvSpPr txBox="1"/>
            <p:nvPr/>
          </p:nvSpPr>
          <p:spPr>
            <a:xfrm>
              <a:off x="2112" y="2640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637" name="Google Shape;637;p109"/>
            <p:cNvSpPr txBox="1"/>
            <p:nvPr/>
          </p:nvSpPr>
          <p:spPr>
            <a:xfrm>
              <a:off x="1536" y="2640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1</a:t>
              </a:r>
              <a:endPara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638" name="Google Shape;638;p109"/>
            <p:cNvSpPr txBox="1"/>
            <p:nvPr/>
          </p:nvSpPr>
          <p:spPr>
            <a:xfrm>
              <a:off x="1776" y="2112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639" name="Google Shape;639;p109"/>
            <p:cNvSpPr txBox="1"/>
            <p:nvPr/>
          </p:nvSpPr>
          <p:spPr>
            <a:xfrm>
              <a:off x="1344" y="1584"/>
              <a:ext cx="24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-1</a:t>
              </a:r>
              <a:endParaRPr/>
            </a:p>
          </p:txBody>
        </p:sp>
        <p:sp>
          <p:nvSpPr>
            <p:cNvPr id="640" name="Google Shape;640;p109"/>
            <p:cNvSpPr txBox="1"/>
            <p:nvPr/>
          </p:nvSpPr>
          <p:spPr>
            <a:xfrm>
              <a:off x="1008" y="2112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1</a:t>
              </a:r>
              <a:endParaRPr/>
            </a:p>
          </p:txBody>
        </p:sp>
        <p:sp>
          <p:nvSpPr>
            <p:cNvPr id="641" name="Google Shape;641;p109"/>
            <p:cNvSpPr txBox="1"/>
            <p:nvPr/>
          </p:nvSpPr>
          <p:spPr>
            <a:xfrm>
              <a:off x="710" y="2606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642" name="Google Shape;642;p109"/>
            <p:cNvSpPr/>
            <p:nvPr/>
          </p:nvSpPr>
          <p:spPr>
            <a:xfrm>
              <a:off x="2304" y="3120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643" name="Google Shape;643;p109"/>
            <p:cNvCxnSpPr/>
            <p:nvPr/>
          </p:nvCxnSpPr>
          <p:spPr>
            <a:xfrm>
              <a:off x="2352" y="2928"/>
              <a:ext cx="96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4" name="Google Shape;644;p109"/>
            <p:cNvSpPr txBox="1"/>
            <p:nvPr/>
          </p:nvSpPr>
          <p:spPr>
            <a:xfrm>
              <a:off x="2400" y="3120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</p:grpSp>
      <p:grpSp>
        <p:nvGrpSpPr>
          <p:cNvPr id="645" name="Google Shape;645;p109"/>
          <p:cNvGrpSpPr/>
          <p:nvPr/>
        </p:nvGrpSpPr>
        <p:grpSpPr>
          <a:xfrm>
            <a:off x="6629400" y="2514600"/>
            <a:ext cx="3200400" cy="3048000"/>
            <a:chOff x="3216" y="1584"/>
            <a:chExt cx="2016" cy="1920"/>
          </a:xfrm>
        </p:grpSpPr>
        <p:grpSp>
          <p:nvGrpSpPr>
            <p:cNvPr id="646" name="Google Shape;646;p109"/>
            <p:cNvGrpSpPr/>
            <p:nvPr/>
          </p:nvGrpSpPr>
          <p:grpSpPr>
            <a:xfrm>
              <a:off x="3216" y="1584"/>
              <a:ext cx="2016" cy="1920"/>
              <a:chOff x="3216" y="1584"/>
              <a:chExt cx="2016" cy="1920"/>
            </a:xfrm>
          </p:grpSpPr>
          <p:sp>
            <p:nvSpPr>
              <p:cNvPr id="647" name="Google Shape;647;p109"/>
              <p:cNvSpPr/>
              <p:nvPr/>
            </p:nvSpPr>
            <p:spPr>
              <a:xfrm>
                <a:off x="3888" y="158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648" name="Google Shape;648;p109"/>
              <p:cNvSpPr/>
              <p:nvPr/>
            </p:nvSpPr>
            <p:spPr>
              <a:xfrm>
                <a:off x="3552" y="2112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649" name="Google Shape;649;p109"/>
              <p:cNvSpPr/>
              <p:nvPr/>
            </p:nvSpPr>
            <p:spPr>
              <a:xfrm>
                <a:off x="3216" y="2640"/>
                <a:ext cx="336" cy="336"/>
              </a:xfrm>
              <a:prstGeom prst="ellipse">
                <a:avLst/>
              </a:prstGeom>
              <a:solidFill>
                <a:srgbClr val="B2B2B2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650" name="Google Shape;650;p109"/>
              <p:cNvSpPr/>
              <p:nvPr/>
            </p:nvSpPr>
            <p:spPr>
              <a:xfrm>
                <a:off x="4272" y="2112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651" name="Google Shape;651;p109"/>
              <p:cNvSpPr/>
              <p:nvPr/>
            </p:nvSpPr>
            <p:spPr>
              <a:xfrm>
                <a:off x="4032" y="26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652" name="Google Shape;652;p109"/>
              <p:cNvSpPr/>
              <p:nvPr/>
            </p:nvSpPr>
            <p:spPr>
              <a:xfrm>
                <a:off x="4656" y="264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653" name="Google Shape;653;p109"/>
              <p:cNvSpPr/>
              <p:nvPr/>
            </p:nvSpPr>
            <p:spPr>
              <a:xfrm>
                <a:off x="3792" y="3168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cxnSp>
            <p:nvCxnSpPr>
              <p:cNvPr id="654" name="Google Shape;654;p109"/>
              <p:cNvCxnSpPr/>
              <p:nvPr/>
            </p:nvCxnSpPr>
            <p:spPr>
              <a:xfrm flipH="1">
                <a:off x="3792" y="1920"/>
                <a:ext cx="192" cy="24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" name="Google Shape;655;p109"/>
              <p:cNvCxnSpPr/>
              <p:nvPr/>
            </p:nvCxnSpPr>
            <p:spPr>
              <a:xfrm flipH="1">
                <a:off x="3456" y="2448"/>
                <a:ext cx="192" cy="24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6" name="Google Shape;656;p109"/>
              <p:cNvCxnSpPr/>
              <p:nvPr/>
            </p:nvCxnSpPr>
            <p:spPr>
              <a:xfrm>
                <a:off x="4176" y="1872"/>
                <a:ext cx="192" cy="28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7" name="Google Shape;657;p109"/>
              <p:cNvCxnSpPr/>
              <p:nvPr/>
            </p:nvCxnSpPr>
            <p:spPr>
              <a:xfrm>
                <a:off x="4560" y="2400"/>
                <a:ext cx="192" cy="24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8" name="Google Shape;658;p109"/>
              <p:cNvCxnSpPr/>
              <p:nvPr/>
            </p:nvCxnSpPr>
            <p:spPr>
              <a:xfrm flipH="1">
                <a:off x="4272" y="2448"/>
                <a:ext cx="96" cy="19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109"/>
              <p:cNvCxnSpPr/>
              <p:nvPr/>
            </p:nvCxnSpPr>
            <p:spPr>
              <a:xfrm flipH="1">
                <a:off x="4032" y="2928"/>
                <a:ext cx="96" cy="24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60" name="Google Shape;660;p109"/>
              <p:cNvSpPr txBox="1"/>
              <p:nvPr/>
            </p:nvSpPr>
            <p:spPr>
              <a:xfrm>
                <a:off x="3888" y="3168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  <p:sp>
            <p:nvSpPr>
              <p:cNvPr id="661" name="Google Shape;661;p109"/>
              <p:cNvSpPr txBox="1"/>
              <p:nvPr/>
            </p:nvSpPr>
            <p:spPr>
              <a:xfrm>
                <a:off x="4704" y="2640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  <p:sp>
            <p:nvSpPr>
              <p:cNvPr id="662" name="Google Shape;662;p109"/>
              <p:cNvSpPr txBox="1"/>
              <p:nvPr/>
            </p:nvSpPr>
            <p:spPr>
              <a:xfrm>
                <a:off x="4128" y="2640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1</a:t>
                </a:r>
                <a:endParaRPr b="0" i="0" sz="1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663" name="Google Shape;663;p109"/>
              <p:cNvSpPr txBox="1"/>
              <p:nvPr/>
            </p:nvSpPr>
            <p:spPr>
              <a:xfrm>
                <a:off x="4368" y="2112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  <p:sp>
            <p:nvSpPr>
              <p:cNvPr id="664" name="Google Shape;664;p109"/>
              <p:cNvSpPr txBox="1"/>
              <p:nvPr/>
            </p:nvSpPr>
            <p:spPr>
              <a:xfrm>
                <a:off x="3936" y="1584"/>
                <a:ext cx="24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-1</a:t>
                </a:r>
                <a:endParaRPr/>
              </a:p>
            </p:txBody>
          </p:sp>
          <p:sp>
            <p:nvSpPr>
              <p:cNvPr id="665" name="Google Shape;665;p109"/>
              <p:cNvSpPr txBox="1"/>
              <p:nvPr/>
            </p:nvSpPr>
            <p:spPr>
              <a:xfrm>
                <a:off x="3600" y="2112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  <p:sp>
            <p:nvSpPr>
              <p:cNvPr id="666" name="Google Shape;666;p109"/>
              <p:cNvSpPr txBox="1"/>
              <p:nvPr/>
            </p:nvSpPr>
            <p:spPr>
              <a:xfrm>
                <a:off x="3302" y="2606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  <p:sp>
            <p:nvSpPr>
              <p:cNvPr id="667" name="Google Shape;667;p109"/>
              <p:cNvSpPr/>
              <p:nvPr/>
            </p:nvSpPr>
            <p:spPr>
              <a:xfrm>
                <a:off x="4896" y="3120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cxnSp>
            <p:nvCxnSpPr>
              <p:cNvPr id="668" name="Google Shape;668;p109"/>
              <p:cNvCxnSpPr/>
              <p:nvPr/>
            </p:nvCxnSpPr>
            <p:spPr>
              <a:xfrm>
                <a:off x="4944" y="2928"/>
                <a:ext cx="96" cy="19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69" name="Google Shape;669;p109"/>
              <p:cNvSpPr txBox="1"/>
              <p:nvPr/>
            </p:nvSpPr>
            <p:spPr>
              <a:xfrm>
                <a:off x="4992" y="3120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</p:grpSp>
        <p:sp>
          <p:nvSpPr>
            <p:cNvPr id="670" name="Google Shape;670;p109"/>
            <p:cNvSpPr/>
            <p:nvPr/>
          </p:nvSpPr>
          <p:spPr>
            <a:xfrm>
              <a:off x="3696" y="2640"/>
              <a:ext cx="288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671" name="Google Shape;671;p109"/>
            <p:cNvCxnSpPr/>
            <p:nvPr/>
          </p:nvCxnSpPr>
          <p:spPr>
            <a:xfrm>
              <a:off x="3792" y="2448"/>
              <a:ext cx="48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72" name="Google Shape;672;p109"/>
            <p:cNvGrpSpPr/>
            <p:nvPr/>
          </p:nvGrpSpPr>
          <p:grpSpPr>
            <a:xfrm>
              <a:off x="4368" y="2928"/>
              <a:ext cx="336" cy="528"/>
              <a:chOff x="2928" y="2832"/>
              <a:chExt cx="336" cy="528"/>
            </a:xfrm>
          </p:grpSpPr>
          <p:sp>
            <p:nvSpPr>
              <p:cNvPr id="673" name="Google Shape;673;p109"/>
              <p:cNvSpPr/>
              <p:nvPr/>
            </p:nvSpPr>
            <p:spPr>
              <a:xfrm>
                <a:off x="2928" y="3024"/>
                <a:ext cx="288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674" name="Google Shape;674;p109"/>
              <p:cNvCxnSpPr/>
              <p:nvPr/>
            </p:nvCxnSpPr>
            <p:spPr>
              <a:xfrm flipH="1">
                <a:off x="3120" y="2832"/>
                <a:ext cx="144" cy="19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75" name="Google Shape;675;p109"/>
            <p:cNvSpPr txBox="1"/>
            <p:nvPr/>
          </p:nvSpPr>
          <p:spPr>
            <a:xfrm>
              <a:off x="4416" y="3120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676" name="Google Shape;676;p109"/>
            <p:cNvSpPr txBox="1"/>
            <p:nvPr/>
          </p:nvSpPr>
          <p:spPr>
            <a:xfrm>
              <a:off x="3744" y="2592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</p:grpSp>
      <p:sp>
        <p:nvSpPr>
          <p:cNvPr id="677" name="Google Shape;677;p109"/>
          <p:cNvSpPr/>
          <p:nvPr/>
        </p:nvSpPr>
        <p:spPr>
          <a:xfrm>
            <a:off x="4343400" y="5029200"/>
            <a:ext cx="533400" cy="5334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cxnSp>
        <p:nvCxnSpPr>
          <p:cNvPr id="678" name="Google Shape;678;p109"/>
          <p:cNvCxnSpPr/>
          <p:nvPr/>
        </p:nvCxnSpPr>
        <p:spPr>
          <a:xfrm flipH="1">
            <a:off x="4724400" y="4648200"/>
            <a:ext cx="15240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9" name="Google Shape;679;p109"/>
          <p:cNvSpPr txBox="1"/>
          <p:nvPr/>
        </p:nvSpPr>
        <p:spPr>
          <a:xfrm>
            <a:off x="4495800" y="5029201"/>
            <a:ext cx="3111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0</a:t>
            </a:r>
            <a:endParaRPr/>
          </a:p>
        </p:txBody>
      </p:sp>
      <p:grpSp>
        <p:nvGrpSpPr>
          <p:cNvPr id="680" name="Google Shape;680;p109"/>
          <p:cNvGrpSpPr/>
          <p:nvPr/>
        </p:nvGrpSpPr>
        <p:grpSpPr>
          <a:xfrm>
            <a:off x="2667000" y="4267201"/>
            <a:ext cx="311150" cy="473075"/>
            <a:chOff x="720" y="2688"/>
            <a:chExt cx="196" cy="298"/>
          </a:xfrm>
        </p:grpSpPr>
        <p:cxnSp>
          <p:nvCxnSpPr>
            <p:cNvPr id="681" name="Google Shape;681;p109"/>
            <p:cNvCxnSpPr/>
            <p:nvPr/>
          </p:nvCxnSpPr>
          <p:spPr>
            <a:xfrm>
              <a:off x="768" y="2688"/>
              <a:ext cx="96" cy="96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2" name="Google Shape;682;p109"/>
            <p:cNvSpPr txBox="1"/>
            <p:nvPr/>
          </p:nvSpPr>
          <p:spPr>
            <a:xfrm>
              <a:off x="720" y="2736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</p:grpSp>
      <p:grpSp>
        <p:nvGrpSpPr>
          <p:cNvPr id="683" name="Google Shape;683;p109"/>
          <p:cNvGrpSpPr/>
          <p:nvPr/>
        </p:nvGrpSpPr>
        <p:grpSpPr>
          <a:xfrm>
            <a:off x="3200400" y="3429001"/>
            <a:ext cx="311150" cy="473075"/>
            <a:chOff x="1056" y="2160"/>
            <a:chExt cx="196" cy="298"/>
          </a:xfrm>
        </p:grpSpPr>
        <p:cxnSp>
          <p:nvCxnSpPr>
            <p:cNvPr id="684" name="Google Shape;684;p109"/>
            <p:cNvCxnSpPr/>
            <p:nvPr/>
          </p:nvCxnSpPr>
          <p:spPr>
            <a:xfrm>
              <a:off x="1056" y="2160"/>
              <a:ext cx="96" cy="96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5" name="Google Shape;685;p109"/>
            <p:cNvSpPr txBox="1"/>
            <p:nvPr/>
          </p:nvSpPr>
          <p:spPr>
            <a:xfrm>
              <a:off x="1056" y="2208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</p:grpSp>
      <p:grpSp>
        <p:nvGrpSpPr>
          <p:cNvPr id="686" name="Google Shape;686;p109"/>
          <p:cNvGrpSpPr/>
          <p:nvPr/>
        </p:nvGrpSpPr>
        <p:grpSpPr>
          <a:xfrm>
            <a:off x="3886200" y="6019800"/>
            <a:ext cx="4495800" cy="685800"/>
            <a:chOff x="1488" y="3792"/>
            <a:chExt cx="2832" cy="432"/>
          </a:xfrm>
        </p:grpSpPr>
        <p:sp>
          <p:nvSpPr>
            <p:cNvPr id="687" name="Google Shape;687;p109"/>
            <p:cNvSpPr txBox="1"/>
            <p:nvPr/>
          </p:nvSpPr>
          <p:spPr>
            <a:xfrm>
              <a:off x="1536" y="3840"/>
              <a:ext cx="2745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simple right rotation required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8" name="Google Shape;688;p109"/>
            <p:cNvSpPr/>
            <p:nvPr/>
          </p:nvSpPr>
          <p:spPr>
            <a:xfrm>
              <a:off x="1488" y="3792"/>
              <a:ext cx="2832" cy="43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89" name="Google Shape;689;p109"/>
          <p:cNvGrpSpPr/>
          <p:nvPr/>
        </p:nvGrpSpPr>
        <p:grpSpPr>
          <a:xfrm>
            <a:off x="2057400" y="4724400"/>
            <a:ext cx="533400" cy="838200"/>
            <a:chOff x="336" y="2976"/>
            <a:chExt cx="336" cy="528"/>
          </a:xfrm>
        </p:grpSpPr>
        <p:grpSp>
          <p:nvGrpSpPr>
            <p:cNvPr id="690" name="Google Shape;690;p109"/>
            <p:cNvGrpSpPr/>
            <p:nvPr/>
          </p:nvGrpSpPr>
          <p:grpSpPr>
            <a:xfrm>
              <a:off x="336" y="2976"/>
              <a:ext cx="336" cy="528"/>
              <a:chOff x="2928" y="2832"/>
              <a:chExt cx="336" cy="528"/>
            </a:xfrm>
          </p:grpSpPr>
          <p:sp>
            <p:nvSpPr>
              <p:cNvPr id="691" name="Google Shape;691;p109"/>
              <p:cNvSpPr/>
              <p:nvPr/>
            </p:nvSpPr>
            <p:spPr>
              <a:xfrm>
                <a:off x="2928" y="3024"/>
                <a:ext cx="288" cy="336"/>
              </a:xfrm>
              <a:prstGeom prst="ellipse">
                <a:avLst/>
              </a:prstGeom>
              <a:solidFill>
                <a:srgbClr val="B2B2B2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692" name="Google Shape;692;p109"/>
              <p:cNvCxnSpPr/>
              <p:nvPr/>
            </p:nvCxnSpPr>
            <p:spPr>
              <a:xfrm flipH="1">
                <a:off x="3120" y="2832"/>
                <a:ext cx="144" cy="19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93" name="Google Shape;693;p109"/>
            <p:cNvSpPr txBox="1"/>
            <p:nvPr/>
          </p:nvSpPr>
          <p:spPr>
            <a:xfrm>
              <a:off x="384" y="3168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</p:grpSp>
      <p:sp>
        <p:nvSpPr>
          <p:cNvPr id="694" name="Google Shape;694;p109"/>
          <p:cNvSpPr/>
          <p:nvPr/>
        </p:nvSpPr>
        <p:spPr>
          <a:xfrm>
            <a:off x="3352800" y="3886200"/>
            <a:ext cx="304800" cy="685800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09"/>
          <p:cNvSpPr/>
          <p:nvPr/>
        </p:nvSpPr>
        <p:spPr>
          <a:xfrm rot="-6839922">
            <a:off x="2513807" y="3399632"/>
            <a:ext cx="541337" cy="920750"/>
          </a:xfrm>
          <a:custGeom>
            <a:rect b="b" l="l" r="r" t="t"/>
            <a:pathLst>
              <a:path extrusionOk="0" fill="none" h="26105" w="25613">
                <a:moveTo>
                  <a:pt x="0" y="376"/>
                </a:moveTo>
                <a:cubicBezTo>
                  <a:pt x="1323" y="125"/>
                  <a:pt x="2666" y="-1"/>
                  <a:pt x="4013" y="0"/>
                </a:cubicBezTo>
                <a:cubicBezTo>
                  <a:pt x="15942" y="0"/>
                  <a:pt x="25613" y="9670"/>
                  <a:pt x="25613" y="21600"/>
                </a:cubicBezTo>
                <a:cubicBezTo>
                  <a:pt x="25613" y="23114"/>
                  <a:pt x="25453" y="24624"/>
                  <a:pt x="25137" y="26104"/>
                </a:cubicBezTo>
              </a:path>
              <a:path extrusionOk="0" h="26105" w="25613">
                <a:moveTo>
                  <a:pt x="0" y="376"/>
                </a:moveTo>
                <a:cubicBezTo>
                  <a:pt x="1323" y="125"/>
                  <a:pt x="2666" y="-1"/>
                  <a:pt x="4013" y="0"/>
                </a:cubicBezTo>
                <a:cubicBezTo>
                  <a:pt x="15942" y="0"/>
                  <a:pt x="25613" y="9670"/>
                  <a:pt x="25613" y="21600"/>
                </a:cubicBezTo>
                <a:cubicBezTo>
                  <a:pt x="25613" y="23114"/>
                  <a:pt x="25453" y="24624"/>
                  <a:pt x="25137" y="26104"/>
                </a:cubicBezTo>
                <a:lnTo>
                  <a:pt x="4013" y="21600"/>
                </a:lnTo>
                <a:lnTo>
                  <a:pt x="0" y="376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09"/>
          <p:cNvSpPr/>
          <p:nvPr/>
        </p:nvSpPr>
        <p:spPr>
          <a:xfrm rot="-6839922">
            <a:off x="2030413" y="4270375"/>
            <a:ext cx="533400" cy="762000"/>
          </a:xfrm>
          <a:custGeom>
            <a:rect b="b" l="l" r="r" t="t"/>
            <a:pathLst>
              <a:path extrusionOk="0" fill="none" h="21600" w="25274">
                <a:moveTo>
                  <a:pt x="0" y="376"/>
                </a:moveTo>
                <a:cubicBezTo>
                  <a:pt x="1323" y="125"/>
                  <a:pt x="2666" y="-1"/>
                  <a:pt x="4013" y="0"/>
                </a:cubicBezTo>
                <a:cubicBezTo>
                  <a:pt x="14472" y="0"/>
                  <a:pt x="23429" y="7494"/>
                  <a:pt x="25274" y="17789"/>
                </a:cubicBezTo>
              </a:path>
              <a:path extrusionOk="0" h="21600" w="25274">
                <a:moveTo>
                  <a:pt x="0" y="376"/>
                </a:moveTo>
                <a:cubicBezTo>
                  <a:pt x="1323" y="125"/>
                  <a:pt x="2666" y="-1"/>
                  <a:pt x="4013" y="0"/>
                </a:cubicBezTo>
                <a:cubicBezTo>
                  <a:pt x="14472" y="0"/>
                  <a:pt x="23429" y="7494"/>
                  <a:pt x="25274" y="17789"/>
                </a:cubicBezTo>
                <a:lnTo>
                  <a:pt x="4013" y="21600"/>
                </a:lnTo>
                <a:lnTo>
                  <a:pt x="0" y="376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3962400"/>
            <a:ext cx="60579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525" y="381000"/>
            <a:ext cx="76009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10"/>
          <p:cNvSpPr txBox="1"/>
          <p:nvPr>
            <p:ph type="title"/>
          </p:nvPr>
        </p:nvSpPr>
        <p:spPr>
          <a:xfrm>
            <a:off x="444910" y="2286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2800"/>
              <a:t>LL Rotation </a:t>
            </a:r>
            <a:endParaRPr/>
          </a:p>
        </p:txBody>
      </p:sp>
      <p:sp>
        <p:nvSpPr>
          <p:cNvPr id="705" name="Google Shape;705;p110"/>
          <p:cNvSpPr txBox="1"/>
          <p:nvPr/>
        </p:nvSpPr>
        <p:spPr>
          <a:xfrm>
            <a:off x="6858000" y="4495800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1"/>
          <p:cNvSpPr txBox="1"/>
          <p:nvPr>
            <p:ph type="title"/>
          </p:nvPr>
        </p:nvSpPr>
        <p:spPr>
          <a:xfrm>
            <a:off x="1762432" y="243349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2800"/>
              <a:t>RR Rotations</a:t>
            </a:r>
            <a:endParaRPr/>
          </a:p>
        </p:txBody>
      </p:sp>
      <p:grpSp>
        <p:nvGrpSpPr>
          <p:cNvPr id="712" name="Google Shape;712;p111"/>
          <p:cNvGrpSpPr/>
          <p:nvPr/>
        </p:nvGrpSpPr>
        <p:grpSpPr>
          <a:xfrm>
            <a:off x="1895476" y="1169988"/>
            <a:ext cx="8416925" cy="1204912"/>
            <a:chOff x="224" y="3138"/>
            <a:chExt cx="5302" cy="759"/>
          </a:xfrm>
        </p:grpSpPr>
        <p:sp>
          <p:nvSpPr>
            <p:cNvPr id="713" name="Google Shape;713;p111"/>
            <p:cNvSpPr txBox="1"/>
            <p:nvPr/>
          </p:nvSpPr>
          <p:spPr>
            <a:xfrm>
              <a:off x="224" y="3146"/>
              <a:ext cx="1332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</a:t>
              </a:r>
              <a:endParaRPr/>
            </a:p>
          </p:txBody>
        </p:sp>
        <p:sp>
          <p:nvSpPr>
            <p:cNvPr id="714" name="Google Shape;714;p111"/>
            <p:cNvSpPr txBox="1"/>
            <p:nvPr/>
          </p:nvSpPr>
          <p:spPr>
            <a:xfrm>
              <a:off x="2124" y="3138"/>
              <a:ext cx="1537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</a:t>
              </a:r>
              <a:endParaRPr/>
            </a:p>
          </p:txBody>
        </p:sp>
        <p:sp>
          <p:nvSpPr>
            <p:cNvPr id="715" name="Google Shape;715;p111"/>
            <p:cNvSpPr txBox="1"/>
            <p:nvPr/>
          </p:nvSpPr>
          <p:spPr>
            <a:xfrm>
              <a:off x="4194" y="3141"/>
              <a:ext cx="1332" cy="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 after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66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ROTATION</a:t>
              </a:r>
              <a:endParaRPr/>
            </a:p>
          </p:txBody>
        </p:sp>
      </p:grpSp>
      <p:graphicFrame>
        <p:nvGraphicFramePr>
          <p:cNvPr id="716" name="Google Shape;716;p111"/>
          <p:cNvGraphicFramePr/>
          <p:nvPr/>
        </p:nvGraphicFramePr>
        <p:xfrm>
          <a:off x="1676400" y="2514601"/>
          <a:ext cx="8686800" cy="2798763"/>
        </p:xfrm>
        <a:graphic>
          <a:graphicData uri="http://schemas.openxmlformats.org/presentationml/2006/ole">
            <mc:AlternateContent>
              <mc:Choice Requires="v">
                <p:oleObj r:id="rId4" imgH="2798763" imgW="8686800" progId="Paint.Picture" spid="_x0000_s1">
                  <p:embed/>
                </p:oleObj>
              </mc:Choice>
              <mc:Fallback>
                <p:oleObj r:id="rId5" imgH="2798763" imgW="8686800" progId="Paint.Picture">
                  <p:embed/>
                  <p:pic>
                    <p:nvPicPr>
                      <p:cNvPr id="716" name="Google Shape;716;p11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676400" y="2514601"/>
                        <a:ext cx="8686800" cy="279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12"/>
          <p:cNvSpPr txBox="1"/>
          <p:nvPr>
            <p:ph type="title"/>
          </p:nvPr>
        </p:nvSpPr>
        <p:spPr>
          <a:xfrm>
            <a:off x="1160206" y="80972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RR Rotation</a:t>
            </a:r>
            <a:endParaRPr/>
          </a:p>
        </p:txBody>
      </p:sp>
      <p:grpSp>
        <p:nvGrpSpPr>
          <p:cNvPr id="723" name="Google Shape;723;p112"/>
          <p:cNvGrpSpPr/>
          <p:nvPr/>
        </p:nvGrpSpPr>
        <p:grpSpPr>
          <a:xfrm>
            <a:off x="2362200" y="1965325"/>
            <a:ext cx="3200400" cy="3048000"/>
            <a:chOff x="1728" y="1440"/>
            <a:chExt cx="2016" cy="1920"/>
          </a:xfrm>
        </p:grpSpPr>
        <p:sp>
          <p:nvSpPr>
            <p:cNvPr id="724" name="Google Shape;724;p112"/>
            <p:cNvSpPr/>
            <p:nvPr/>
          </p:nvSpPr>
          <p:spPr>
            <a:xfrm>
              <a:off x="1728" y="2496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25" name="Google Shape;725;p112"/>
            <p:cNvSpPr/>
            <p:nvPr/>
          </p:nvSpPr>
          <p:spPr>
            <a:xfrm>
              <a:off x="2400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26" name="Google Shape;726;p112"/>
            <p:cNvSpPr/>
            <p:nvPr/>
          </p:nvSpPr>
          <p:spPr>
            <a:xfrm>
              <a:off x="2064" y="1968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27" name="Google Shape;727;p112"/>
            <p:cNvSpPr/>
            <p:nvPr/>
          </p:nvSpPr>
          <p:spPr>
            <a:xfrm>
              <a:off x="2784" y="1968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28" name="Google Shape;728;p112"/>
            <p:cNvSpPr/>
            <p:nvPr/>
          </p:nvSpPr>
          <p:spPr>
            <a:xfrm>
              <a:off x="2544" y="2496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29" name="Google Shape;729;p112"/>
            <p:cNvSpPr/>
            <p:nvPr/>
          </p:nvSpPr>
          <p:spPr>
            <a:xfrm>
              <a:off x="3168" y="2496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30" name="Google Shape;730;p112"/>
            <p:cNvSpPr/>
            <p:nvPr/>
          </p:nvSpPr>
          <p:spPr>
            <a:xfrm>
              <a:off x="2304" y="3024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731" name="Google Shape;731;p112"/>
            <p:cNvCxnSpPr/>
            <p:nvPr/>
          </p:nvCxnSpPr>
          <p:spPr>
            <a:xfrm flipH="1">
              <a:off x="2304" y="1776"/>
              <a:ext cx="192" cy="2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2" name="Google Shape;732;p112"/>
            <p:cNvCxnSpPr/>
            <p:nvPr/>
          </p:nvCxnSpPr>
          <p:spPr>
            <a:xfrm flipH="1">
              <a:off x="1968" y="2304"/>
              <a:ext cx="192" cy="2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3" name="Google Shape;733;p112"/>
            <p:cNvCxnSpPr/>
            <p:nvPr/>
          </p:nvCxnSpPr>
          <p:spPr>
            <a:xfrm>
              <a:off x="2688" y="1728"/>
              <a:ext cx="192" cy="28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4" name="Google Shape;734;p112"/>
            <p:cNvCxnSpPr/>
            <p:nvPr/>
          </p:nvCxnSpPr>
          <p:spPr>
            <a:xfrm>
              <a:off x="3072" y="2256"/>
              <a:ext cx="192" cy="2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5" name="Google Shape;735;p112"/>
            <p:cNvCxnSpPr/>
            <p:nvPr/>
          </p:nvCxnSpPr>
          <p:spPr>
            <a:xfrm flipH="1">
              <a:off x="2784" y="2304"/>
              <a:ext cx="96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6" name="Google Shape;736;p112"/>
            <p:cNvCxnSpPr/>
            <p:nvPr/>
          </p:nvCxnSpPr>
          <p:spPr>
            <a:xfrm flipH="1">
              <a:off x="2544" y="2784"/>
              <a:ext cx="96" cy="2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7" name="Google Shape;737;p112"/>
            <p:cNvSpPr txBox="1"/>
            <p:nvPr/>
          </p:nvSpPr>
          <p:spPr>
            <a:xfrm>
              <a:off x="2400" y="3024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738" name="Google Shape;738;p112"/>
            <p:cNvSpPr txBox="1"/>
            <p:nvPr/>
          </p:nvSpPr>
          <p:spPr>
            <a:xfrm>
              <a:off x="3264" y="2496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739" name="Google Shape;739;p112"/>
            <p:cNvSpPr txBox="1"/>
            <p:nvPr/>
          </p:nvSpPr>
          <p:spPr>
            <a:xfrm>
              <a:off x="2640" y="2496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1</a:t>
              </a:r>
              <a:endParaRPr b="1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40" name="Google Shape;740;p112"/>
            <p:cNvSpPr txBox="1"/>
            <p:nvPr/>
          </p:nvSpPr>
          <p:spPr>
            <a:xfrm>
              <a:off x="2880" y="1968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741" name="Google Shape;741;p112"/>
            <p:cNvSpPr txBox="1"/>
            <p:nvPr/>
          </p:nvSpPr>
          <p:spPr>
            <a:xfrm>
              <a:off x="2448" y="1440"/>
              <a:ext cx="24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-1</a:t>
              </a:r>
              <a:endParaRPr/>
            </a:p>
          </p:txBody>
        </p:sp>
        <p:sp>
          <p:nvSpPr>
            <p:cNvPr id="742" name="Google Shape;742;p112"/>
            <p:cNvSpPr txBox="1"/>
            <p:nvPr/>
          </p:nvSpPr>
          <p:spPr>
            <a:xfrm>
              <a:off x="2112" y="1968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743" name="Google Shape;743;p112"/>
            <p:cNvSpPr txBox="1"/>
            <p:nvPr/>
          </p:nvSpPr>
          <p:spPr>
            <a:xfrm>
              <a:off x="1814" y="2462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744" name="Google Shape;744;p112"/>
            <p:cNvSpPr/>
            <p:nvPr/>
          </p:nvSpPr>
          <p:spPr>
            <a:xfrm>
              <a:off x="3408" y="2976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745" name="Google Shape;745;p112"/>
            <p:cNvCxnSpPr/>
            <p:nvPr/>
          </p:nvCxnSpPr>
          <p:spPr>
            <a:xfrm>
              <a:off x="3456" y="2784"/>
              <a:ext cx="96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6" name="Google Shape;746;p112"/>
            <p:cNvSpPr txBox="1"/>
            <p:nvPr/>
          </p:nvSpPr>
          <p:spPr>
            <a:xfrm>
              <a:off x="3504" y="2976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grpSp>
          <p:nvGrpSpPr>
            <p:cNvPr id="747" name="Google Shape;747;p112"/>
            <p:cNvGrpSpPr/>
            <p:nvPr/>
          </p:nvGrpSpPr>
          <p:grpSpPr>
            <a:xfrm>
              <a:off x="2928" y="2832"/>
              <a:ext cx="336" cy="528"/>
              <a:chOff x="2928" y="2832"/>
              <a:chExt cx="336" cy="528"/>
            </a:xfrm>
          </p:grpSpPr>
          <p:sp>
            <p:nvSpPr>
              <p:cNvPr id="748" name="Google Shape;748;p112"/>
              <p:cNvSpPr/>
              <p:nvPr/>
            </p:nvSpPr>
            <p:spPr>
              <a:xfrm>
                <a:off x="2928" y="3024"/>
                <a:ext cx="288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749" name="Google Shape;749;p112"/>
              <p:cNvCxnSpPr/>
              <p:nvPr/>
            </p:nvCxnSpPr>
            <p:spPr>
              <a:xfrm flipH="1">
                <a:off x="3120" y="2832"/>
                <a:ext cx="144" cy="19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50" name="Google Shape;750;p112"/>
            <p:cNvSpPr txBox="1"/>
            <p:nvPr/>
          </p:nvSpPr>
          <p:spPr>
            <a:xfrm>
              <a:off x="2976" y="2976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751" name="Google Shape;751;p112"/>
            <p:cNvSpPr/>
            <p:nvPr/>
          </p:nvSpPr>
          <p:spPr>
            <a:xfrm>
              <a:off x="2160" y="2496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752" name="Google Shape;752;p112"/>
            <p:cNvCxnSpPr/>
            <p:nvPr/>
          </p:nvCxnSpPr>
          <p:spPr>
            <a:xfrm>
              <a:off x="2256" y="2304"/>
              <a:ext cx="48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3" name="Google Shape;753;p112"/>
            <p:cNvSpPr txBox="1"/>
            <p:nvPr/>
          </p:nvSpPr>
          <p:spPr>
            <a:xfrm>
              <a:off x="2208" y="2448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</p:grpSp>
      <p:grpSp>
        <p:nvGrpSpPr>
          <p:cNvPr id="754" name="Google Shape;754;p112"/>
          <p:cNvGrpSpPr/>
          <p:nvPr/>
        </p:nvGrpSpPr>
        <p:grpSpPr>
          <a:xfrm>
            <a:off x="5410200" y="4937125"/>
            <a:ext cx="533400" cy="838200"/>
            <a:chOff x="3696" y="3264"/>
            <a:chExt cx="336" cy="528"/>
          </a:xfrm>
        </p:grpSpPr>
        <p:sp>
          <p:nvSpPr>
            <p:cNvPr id="755" name="Google Shape;755;p112"/>
            <p:cNvSpPr/>
            <p:nvPr/>
          </p:nvSpPr>
          <p:spPr>
            <a:xfrm>
              <a:off x="3696" y="3456"/>
              <a:ext cx="336" cy="336"/>
            </a:xfrm>
            <a:prstGeom prst="ellipse">
              <a:avLst/>
            </a:prstGeom>
            <a:solidFill>
              <a:srgbClr val="B2B2B2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756" name="Google Shape;756;p112"/>
            <p:cNvCxnSpPr/>
            <p:nvPr/>
          </p:nvCxnSpPr>
          <p:spPr>
            <a:xfrm>
              <a:off x="3696" y="3264"/>
              <a:ext cx="96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57" name="Google Shape;757;p112"/>
          <p:cNvGrpSpPr/>
          <p:nvPr/>
        </p:nvGrpSpPr>
        <p:grpSpPr>
          <a:xfrm>
            <a:off x="6400800" y="1965325"/>
            <a:ext cx="3886200" cy="3124200"/>
            <a:chOff x="3072" y="1248"/>
            <a:chExt cx="2448" cy="1968"/>
          </a:xfrm>
        </p:grpSpPr>
        <p:grpSp>
          <p:nvGrpSpPr>
            <p:cNvPr id="758" name="Google Shape;758;p112"/>
            <p:cNvGrpSpPr/>
            <p:nvPr/>
          </p:nvGrpSpPr>
          <p:grpSpPr>
            <a:xfrm>
              <a:off x="3072" y="1536"/>
              <a:ext cx="1296" cy="1632"/>
              <a:chOff x="3072" y="1536"/>
              <a:chExt cx="1296" cy="1632"/>
            </a:xfrm>
          </p:grpSpPr>
          <p:sp>
            <p:nvSpPr>
              <p:cNvPr id="759" name="Google Shape;759;p112"/>
              <p:cNvSpPr/>
              <p:nvPr/>
            </p:nvSpPr>
            <p:spPr>
              <a:xfrm>
                <a:off x="3072" y="2832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760" name="Google Shape;760;p112"/>
              <p:cNvSpPr/>
              <p:nvPr/>
            </p:nvSpPr>
            <p:spPr>
              <a:xfrm>
                <a:off x="3744" y="177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761" name="Google Shape;761;p112"/>
              <p:cNvSpPr/>
              <p:nvPr/>
            </p:nvSpPr>
            <p:spPr>
              <a:xfrm>
                <a:off x="3408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cxnSp>
            <p:nvCxnSpPr>
              <p:cNvPr id="762" name="Google Shape;762;p112"/>
              <p:cNvCxnSpPr/>
              <p:nvPr/>
            </p:nvCxnSpPr>
            <p:spPr>
              <a:xfrm flipH="1">
                <a:off x="3648" y="2112"/>
                <a:ext cx="192" cy="24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3" name="Google Shape;763;p112"/>
              <p:cNvCxnSpPr/>
              <p:nvPr/>
            </p:nvCxnSpPr>
            <p:spPr>
              <a:xfrm flipH="1">
                <a:off x="3312" y="2640"/>
                <a:ext cx="192" cy="24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64" name="Google Shape;764;p112"/>
              <p:cNvSpPr txBox="1"/>
              <p:nvPr/>
            </p:nvSpPr>
            <p:spPr>
              <a:xfrm>
                <a:off x="3792" y="1776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  <p:sp>
            <p:nvSpPr>
              <p:cNvPr id="765" name="Google Shape;765;p112"/>
              <p:cNvSpPr txBox="1"/>
              <p:nvPr/>
            </p:nvSpPr>
            <p:spPr>
              <a:xfrm>
                <a:off x="3456" y="2304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  <p:sp>
            <p:nvSpPr>
              <p:cNvPr id="766" name="Google Shape;766;p112"/>
              <p:cNvSpPr txBox="1"/>
              <p:nvPr/>
            </p:nvSpPr>
            <p:spPr>
              <a:xfrm>
                <a:off x="3158" y="2798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  <p:sp>
            <p:nvSpPr>
              <p:cNvPr id="767" name="Google Shape;767;p112"/>
              <p:cNvSpPr/>
              <p:nvPr/>
            </p:nvSpPr>
            <p:spPr>
              <a:xfrm>
                <a:off x="3504" y="2832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cxnSp>
            <p:nvCxnSpPr>
              <p:cNvPr id="768" name="Google Shape;768;p112"/>
              <p:cNvCxnSpPr/>
              <p:nvPr/>
            </p:nvCxnSpPr>
            <p:spPr>
              <a:xfrm>
                <a:off x="3600" y="2640"/>
                <a:ext cx="48" cy="19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69" name="Google Shape;769;p112"/>
              <p:cNvSpPr txBox="1"/>
              <p:nvPr/>
            </p:nvSpPr>
            <p:spPr>
              <a:xfrm>
                <a:off x="3552" y="2784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  <p:cxnSp>
            <p:nvCxnSpPr>
              <p:cNvPr id="770" name="Google Shape;770;p112"/>
              <p:cNvCxnSpPr/>
              <p:nvPr/>
            </p:nvCxnSpPr>
            <p:spPr>
              <a:xfrm flipH="1">
                <a:off x="4032" y="1536"/>
                <a:ext cx="336" cy="28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71" name="Google Shape;771;p112"/>
            <p:cNvSpPr/>
            <p:nvPr/>
          </p:nvSpPr>
          <p:spPr>
            <a:xfrm>
              <a:off x="4320" y="1248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sp>
          <p:nvSpPr>
            <p:cNvPr id="772" name="Google Shape;772;p112"/>
            <p:cNvSpPr/>
            <p:nvPr/>
          </p:nvSpPr>
          <p:spPr>
            <a:xfrm>
              <a:off x="4704" y="1824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773" name="Google Shape;773;p112"/>
            <p:cNvCxnSpPr/>
            <p:nvPr/>
          </p:nvCxnSpPr>
          <p:spPr>
            <a:xfrm>
              <a:off x="4608" y="1536"/>
              <a:ext cx="192" cy="28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4" name="Google Shape;774;p112"/>
            <p:cNvSpPr txBox="1"/>
            <p:nvPr/>
          </p:nvSpPr>
          <p:spPr>
            <a:xfrm>
              <a:off x="4752" y="1824"/>
              <a:ext cx="24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-1</a:t>
              </a:r>
              <a:endParaRPr/>
            </a:p>
          </p:txBody>
        </p:sp>
        <p:sp>
          <p:nvSpPr>
            <p:cNvPr id="775" name="Google Shape;775;p112"/>
            <p:cNvSpPr txBox="1"/>
            <p:nvPr/>
          </p:nvSpPr>
          <p:spPr>
            <a:xfrm>
              <a:off x="4368" y="1248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776" name="Google Shape;776;p112"/>
            <p:cNvSpPr/>
            <p:nvPr/>
          </p:nvSpPr>
          <p:spPr>
            <a:xfrm>
              <a:off x="4944" y="2304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777" name="Google Shape;777;p112"/>
            <p:cNvCxnSpPr/>
            <p:nvPr/>
          </p:nvCxnSpPr>
          <p:spPr>
            <a:xfrm>
              <a:off x="4992" y="2112"/>
              <a:ext cx="96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8" name="Google Shape;778;p112"/>
            <p:cNvSpPr txBox="1"/>
            <p:nvPr/>
          </p:nvSpPr>
          <p:spPr>
            <a:xfrm>
              <a:off x="4992" y="2304"/>
              <a:ext cx="24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-1</a:t>
              </a:r>
              <a:endParaRPr/>
            </a:p>
          </p:txBody>
        </p:sp>
        <p:grpSp>
          <p:nvGrpSpPr>
            <p:cNvPr id="779" name="Google Shape;779;p112"/>
            <p:cNvGrpSpPr/>
            <p:nvPr/>
          </p:nvGrpSpPr>
          <p:grpSpPr>
            <a:xfrm>
              <a:off x="4464" y="2160"/>
              <a:ext cx="384" cy="480"/>
              <a:chOff x="2928" y="2832"/>
              <a:chExt cx="336" cy="528"/>
            </a:xfrm>
          </p:grpSpPr>
          <p:sp>
            <p:nvSpPr>
              <p:cNvPr id="780" name="Google Shape;780;p112"/>
              <p:cNvSpPr/>
              <p:nvPr/>
            </p:nvSpPr>
            <p:spPr>
              <a:xfrm>
                <a:off x="2928" y="3024"/>
                <a:ext cx="288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781" name="Google Shape;781;p112"/>
              <p:cNvCxnSpPr/>
              <p:nvPr/>
            </p:nvCxnSpPr>
            <p:spPr>
              <a:xfrm flipH="1">
                <a:off x="3120" y="2832"/>
                <a:ext cx="144" cy="19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82" name="Google Shape;782;p112"/>
            <p:cNvSpPr txBox="1"/>
            <p:nvPr/>
          </p:nvSpPr>
          <p:spPr>
            <a:xfrm>
              <a:off x="4512" y="2304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sp>
          <p:nvSpPr>
            <p:cNvPr id="783" name="Google Shape;783;p112"/>
            <p:cNvSpPr/>
            <p:nvPr/>
          </p:nvSpPr>
          <p:spPr>
            <a:xfrm>
              <a:off x="5184" y="2832"/>
              <a:ext cx="336" cy="336"/>
            </a:xfrm>
            <a:prstGeom prst="ellipse">
              <a:avLst/>
            </a:prstGeom>
            <a:solidFill>
              <a:srgbClr val="B2B2B2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 </a:t>
              </a:r>
              <a:endParaRPr/>
            </a:p>
          </p:txBody>
        </p:sp>
        <p:cxnSp>
          <p:nvCxnSpPr>
            <p:cNvPr id="784" name="Google Shape;784;p112"/>
            <p:cNvCxnSpPr/>
            <p:nvPr/>
          </p:nvCxnSpPr>
          <p:spPr>
            <a:xfrm>
              <a:off x="5184" y="2640"/>
              <a:ext cx="96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5" name="Google Shape;785;p112"/>
            <p:cNvSpPr/>
            <p:nvPr/>
          </p:nvSpPr>
          <p:spPr>
            <a:xfrm>
              <a:off x="5280" y="2832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0</a:t>
              </a:r>
              <a:endParaRPr/>
            </a:p>
          </p:txBody>
        </p:sp>
        <p:grpSp>
          <p:nvGrpSpPr>
            <p:cNvPr id="786" name="Google Shape;786;p112"/>
            <p:cNvGrpSpPr/>
            <p:nvPr/>
          </p:nvGrpSpPr>
          <p:grpSpPr>
            <a:xfrm>
              <a:off x="3936" y="2112"/>
              <a:ext cx="432" cy="1104"/>
              <a:chOff x="3936" y="2064"/>
              <a:chExt cx="432" cy="1104"/>
            </a:xfrm>
          </p:grpSpPr>
          <p:sp>
            <p:nvSpPr>
              <p:cNvPr id="787" name="Google Shape;787;p112"/>
              <p:cNvSpPr/>
              <p:nvPr/>
            </p:nvSpPr>
            <p:spPr>
              <a:xfrm>
                <a:off x="3936" y="2832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sp>
            <p:nvSpPr>
              <p:cNvPr id="788" name="Google Shape;788;p112"/>
              <p:cNvSpPr/>
              <p:nvPr/>
            </p:nvSpPr>
            <p:spPr>
              <a:xfrm>
                <a:off x="4032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endParaRPr>
              </a:p>
            </p:txBody>
          </p:sp>
          <p:cxnSp>
            <p:nvCxnSpPr>
              <p:cNvPr id="789" name="Google Shape;789;p112"/>
              <p:cNvCxnSpPr/>
              <p:nvPr/>
            </p:nvCxnSpPr>
            <p:spPr>
              <a:xfrm flipH="1">
                <a:off x="4080" y="2640"/>
                <a:ext cx="96" cy="19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0" name="Google Shape;790;p112"/>
              <p:cNvCxnSpPr/>
              <p:nvPr/>
            </p:nvCxnSpPr>
            <p:spPr>
              <a:xfrm>
                <a:off x="3984" y="2064"/>
                <a:ext cx="144" cy="24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91" name="Google Shape;791;p112"/>
              <p:cNvSpPr txBox="1"/>
              <p:nvPr/>
            </p:nvSpPr>
            <p:spPr>
              <a:xfrm>
                <a:off x="4118" y="2270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1</a:t>
                </a:r>
                <a:endParaRPr/>
              </a:p>
            </p:txBody>
          </p:sp>
          <p:sp>
            <p:nvSpPr>
              <p:cNvPr id="792" name="Google Shape;792;p112"/>
              <p:cNvSpPr txBox="1"/>
              <p:nvPr/>
            </p:nvSpPr>
            <p:spPr>
              <a:xfrm>
                <a:off x="4032" y="2784"/>
                <a:ext cx="19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Book Antiqua"/>
                    <a:ea typeface="Book Antiqua"/>
                    <a:cs typeface="Book Antiqua"/>
                    <a:sym typeface="Book Antiqua"/>
                  </a:rPr>
                  <a:t>0</a:t>
                </a:r>
                <a:endParaRPr/>
              </a:p>
            </p:txBody>
          </p:sp>
        </p:grpSp>
      </p:grpSp>
      <p:grpSp>
        <p:nvGrpSpPr>
          <p:cNvPr id="793" name="Google Shape;793;p112"/>
          <p:cNvGrpSpPr/>
          <p:nvPr/>
        </p:nvGrpSpPr>
        <p:grpSpPr>
          <a:xfrm>
            <a:off x="3505200" y="2041526"/>
            <a:ext cx="395288" cy="487363"/>
            <a:chOff x="2420" y="1392"/>
            <a:chExt cx="249" cy="307"/>
          </a:xfrm>
        </p:grpSpPr>
        <p:sp>
          <p:nvSpPr>
            <p:cNvPr id="794" name="Google Shape;794;p112"/>
            <p:cNvSpPr txBox="1"/>
            <p:nvPr/>
          </p:nvSpPr>
          <p:spPr>
            <a:xfrm>
              <a:off x="2420" y="1449"/>
              <a:ext cx="24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-2</a:t>
              </a:r>
              <a:endParaRPr/>
            </a:p>
          </p:txBody>
        </p:sp>
        <p:cxnSp>
          <p:nvCxnSpPr>
            <p:cNvPr id="795" name="Google Shape;795;p112"/>
            <p:cNvCxnSpPr/>
            <p:nvPr/>
          </p:nvCxnSpPr>
          <p:spPr>
            <a:xfrm>
              <a:off x="2496" y="1392"/>
              <a:ext cx="144" cy="96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6" name="Google Shape;796;p112"/>
          <p:cNvGrpSpPr/>
          <p:nvPr/>
        </p:nvGrpSpPr>
        <p:grpSpPr>
          <a:xfrm>
            <a:off x="5105400" y="4479926"/>
            <a:ext cx="395288" cy="487363"/>
            <a:chOff x="2420" y="1392"/>
            <a:chExt cx="249" cy="307"/>
          </a:xfrm>
        </p:grpSpPr>
        <p:sp>
          <p:nvSpPr>
            <p:cNvPr id="797" name="Google Shape;797;p112"/>
            <p:cNvSpPr txBox="1"/>
            <p:nvPr/>
          </p:nvSpPr>
          <p:spPr>
            <a:xfrm>
              <a:off x="2420" y="1449"/>
              <a:ext cx="24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-1</a:t>
              </a:r>
              <a:endParaRPr/>
            </a:p>
          </p:txBody>
        </p:sp>
        <p:cxnSp>
          <p:nvCxnSpPr>
            <p:cNvPr id="798" name="Google Shape;798;p112"/>
            <p:cNvCxnSpPr/>
            <p:nvPr/>
          </p:nvCxnSpPr>
          <p:spPr>
            <a:xfrm>
              <a:off x="2496" y="1392"/>
              <a:ext cx="144" cy="96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9" name="Google Shape;799;p112"/>
          <p:cNvGrpSpPr/>
          <p:nvPr/>
        </p:nvGrpSpPr>
        <p:grpSpPr>
          <a:xfrm>
            <a:off x="4724400" y="3717926"/>
            <a:ext cx="395288" cy="487363"/>
            <a:chOff x="2420" y="1392"/>
            <a:chExt cx="249" cy="307"/>
          </a:xfrm>
        </p:grpSpPr>
        <p:sp>
          <p:nvSpPr>
            <p:cNvPr id="800" name="Google Shape;800;p112"/>
            <p:cNvSpPr txBox="1"/>
            <p:nvPr/>
          </p:nvSpPr>
          <p:spPr>
            <a:xfrm>
              <a:off x="2420" y="1449"/>
              <a:ext cx="24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-1</a:t>
              </a:r>
              <a:endParaRPr/>
            </a:p>
          </p:txBody>
        </p:sp>
        <p:cxnSp>
          <p:nvCxnSpPr>
            <p:cNvPr id="801" name="Google Shape;801;p112"/>
            <p:cNvCxnSpPr/>
            <p:nvPr/>
          </p:nvCxnSpPr>
          <p:spPr>
            <a:xfrm>
              <a:off x="2496" y="1392"/>
              <a:ext cx="144" cy="96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02" name="Google Shape;802;p112"/>
          <p:cNvGrpSpPr/>
          <p:nvPr/>
        </p:nvGrpSpPr>
        <p:grpSpPr>
          <a:xfrm>
            <a:off x="4114800" y="2879726"/>
            <a:ext cx="395288" cy="487363"/>
            <a:chOff x="2420" y="1392"/>
            <a:chExt cx="249" cy="307"/>
          </a:xfrm>
        </p:grpSpPr>
        <p:sp>
          <p:nvSpPr>
            <p:cNvPr id="803" name="Google Shape;803;p112"/>
            <p:cNvSpPr txBox="1"/>
            <p:nvPr/>
          </p:nvSpPr>
          <p:spPr>
            <a:xfrm>
              <a:off x="2420" y="1449"/>
              <a:ext cx="24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-1</a:t>
              </a:r>
              <a:endParaRPr/>
            </a:p>
          </p:txBody>
        </p:sp>
        <p:cxnSp>
          <p:nvCxnSpPr>
            <p:cNvPr id="804" name="Google Shape;804;p112"/>
            <p:cNvCxnSpPr/>
            <p:nvPr/>
          </p:nvCxnSpPr>
          <p:spPr>
            <a:xfrm>
              <a:off x="2496" y="1392"/>
              <a:ext cx="144" cy="96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05" name="Google Shape;805;p112"/>
          <p:cNvGrpSpPr/>
          <p:nvPr/>
        </p:nvGrpSpPr>
        <p:grpSpPr>
          <a:xfrm>
            <a:off x="3962400" y="6127750"/>
            <a:ext cx="4267200" cy="685800"/>
            <a:chOff x="1584" y="3792"/>
            <a:chExt cx="2688" cy="432"/>
          </a:xfrm>
        </p:grpSpPr>
        <p:sp>
          <p:nvSpPr>
            <p:cNvPr id="806" name="Google Shape;806;p112"/>
            <p:cNvSpPr txBox="1"/>
            <p:nvPr/>
          </p:nvSpPr>
          <p:spPr>
            <a:xfrm>
              <a:off x="1632" y="3840"/>
              <a:ext cx="2620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simple left rotation required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7" name="Google Shape;807;p112"/>
            <p:cNvSpPr/>
            <p:nvPr/>
          </p:nvSpPr>
          <p:spPr>
            <a:xfrm>
              <a:off x="1584" y="3792"/>
              <a:ext cx="2688" cy="43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08" name="Google Shape;808;p112"/>
          <p:cNvSpPr txBox="1"/>
          <p:nvPr/>
        </p:nvSpPr>
        <p:spPr>
          <a:xfrm>
            <a:off x="5562600" y="5241926"/>
            <a:ext cx="3111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809" name="Google Shape;809;p112"/>
          <p:cNvSpPr txBox="1"/>
          <p:nvPr/>
        </p:nvSpPr>
        <p:spPr>
          <a:xfrm>
            <a:off x="2743200" y="1965326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100</a:t>
            </a:r>
            <a:endParaRPr/>
          </a:p>
        </p:txBody>
      </p:sp>
      <p:sp>
        <p:nvSpPr>
          <p:cNvPr id="810" name="Google Shape;810;p112"/>
          <p:cNvSpPr txBox="1"/>
          <p:nvPr/>
        </p:nvSpPr>
        <p:spPr>
          <a:xfrm>
            <a:off x="2286000" y="2879726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90</a:t>
            </a:r>
            <a:endParaRPr/>
          </a:p>
        </p:txBody>
      </p:sp>
      <p:sp>
        <p:nvSpPr>
          <p:cNvPr id="811" name="Google Shape;811;p112"/>
          <p:cNvSpPr txBox="1"/>
          <p:nvPr/>
        </p:nvSpPr>
        <p:spPr>
          <a:xfrm>
            <a:off x="1752600" y="3946526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85</a:t>
            </a:r>
            <a:endParaRPr/>
          </a:p>
        </p:txBody>
      </p:sp>
      <p:sp>
        <p:nvSpPr>
          <p:cNvPr id="812" name="Google Shape;812;p112"/>
          <p:cNvSpPr txBox="1"/>
          <p:nvPr/>
        </p:nvSpPr>
        <p:spPr>
          <a:xfrm>
            <a:off x="2895600" y="4175126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95</a:t>
            </a:r>
            <a:endParaRPr/>
          </a:p>
        </p:txBody>
      </p:sp>
      <p:sp>
        <p:nvSpPr>
          <p:cNvPr id="813" name="Google Shape;813;p112"/>
          <p:cNvSpPr txBox="1"/>
          <p:nvPr/>
        </p:nvSpPr>
        <p:spPr>
          <a:xfrm>
            <a:off x="4416425" y="2727326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200</a:t>
            </a:r>
            <a:endParaRPr/>
          </a:p>
        </p:txBody>
      </p:sp>
      <p:sp>
        <p:nvSpPr>
          <p:cNvPr id="814" name="Google Shape;814;p112"/>
          <p:cNvSpPr txBox="1"/>
          <p:nvPr/>
        </p:nvSpPr>
        <p:spPr>
          <a:xfrm>
            <a:off x="5029200" y="3565526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235</a:t>
            </a:r>
            <a:endParaRPr/>
          </a:p>
        </p:txBody>
      </p:sp>
      <p:sp>
        <p:nvSpPr>
          <p:cNvPr id="815" name="Google Shape;815;p112"/>
          <p:cNvSpPr txBox="1"/>
          <p:nvPr/>
        </p:nvSpPr>
        <p:spPr>
          <a:xfrm>
            <a:off x="4114800" y="5000626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215</a:t>
            </a:r>
            <a:endParaRPr/>
          </a:p>
        </p:txBody>
      </p:sp>
      <p:sp>
        <p:nvSpPr>
          <p:cNvPr id="816" name="Google Shape;816;p112"/>
          <p:cNvSpPr txBox="1"/>
          <p:nvPr/>
        </p:nvSpPr>
        <p:spPr>
          <a:xfrm>
            <a:off x="5410200" y="4403726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239</a:t>
            </a:r>
            <a:endParaRPr/>
          </a:p>
        </p:txBody>
      </p:sp>
      <p:sp>
        <p:nvSpPr>
          <p:cNvPr id="817" name="Google Shape;817;p112"/>
          <p:cNvSpPr txBox="1"/>
          <p:nvPr/>
        </p:nvSpPr>
        <p:spPr>
          <a:xfrm>
            <a:off x="5334000" y="5699126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251</a:t>
            </a:r>
            <a:endParaRPr/>
          </a:p>
        </p:txBody>
      </p:sp>
      <p:sp>
        <p:nvSpPr>
          <p:cNvPr id="818" name="Google Shape;818;p112"/>
          <p:cNvSpPr txBox="1"/>
          <p:nvPr/>
        </p:nvSpPr>
        <p:spPr>
          <a:xfrm>
            <a:off x="3471863" y="3335339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175</a:t>
            </a:r>
            <a:endParaRPr/>
          </a:p>
        </p:txBody>
      </p:sp>
      <p:sp>
        <p:nvSpPr>
          <p:cNvPr id="819" name="Google Shape;819;p112"/>
          <p:cNvSpPr txBox="1"/>
          <p:nvPr/>
        </p:nvSpPr>
        <p:spPr>
          <a:xfrm>
            <a:off x="3178175" y="4989514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3300"/>
                </a:solidFill>
                <a:latin typeface="Courier"/>
                <a:ea typeface="Courier"/>
                <a:cs typeface="Courier"/>
                <a:sym typeface="Courier"/>
              </a:rPr>
              <a:t>105</a:t>
            </a:r>
            <a:endParaRPr/>
          </a:p>
        </p:txBody>
      </p:sp>
      <p:grpSp>
        <p:nvGrpSpPr>
          <p:cNvPr id="820" name="Google Shape;820;p112"/>
          <p:cNvGrpSpPr/>
          <p:nvPr/>
        </p:nvGrpSpPr>
        <p:grpSpPr>
          <a:xfrm>
            <a:off x="6324600" y="1584326"/>
            <a:ext cx="4114800" cy="3902075"/>
            <a:chOff x="3024" y="1008"/>
            <a:chExt cx="2592" cy="2458"/>
          </a:xfrm>
        </p:grpSpPr>
        <p:sp>
          <p:nvSpPr>
            <p:cNvPr id="821" name="Google Shape;821;p112"/>
            <p:cNvSpPr txBox="1"/>
            <p:nvPr/>
          </p:nvSpPr>
          <p:spPr>
            <a:xfrm>
              <a:off x="4224" y="1008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200</a:t>
              </a:r>
              <a:endParaRPr/>
            </a:p>
          </p:txBody>
        </p:sp>
        <p:sp>
          <p:nvSpPr>
            <p:cNvPr id="822" name="Google Shape;822;p112"/>
            <p:cNvSpPr txBox="1"/>
            <p:nvPr/>
          </p:nvSpPr>
          <p:spPr>
            <a:xfrm>
              <a:off x="4800" y="1584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235</a:t>
              </a:r>
              <a:endParaRPr/>
            </a:p>
          </p:txBody>
        </p:sp>
        <p:sp>
          <p:nvSpPr>
            <p:cNvPr id="823" name="Google Shape;823;p112"/>
            <p:cNvSpPr txBox="1"/>
            <p:nvPr/>
          </p:nvSpPr>
          <p:spPr>
            <a:xfrm>
              <a:off x="5123" y="2194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239</a:t>
              </a:r>
              <a:endParaRPr/>
            </a:p>
          </p:txBody>
        </p:sp>
        <p:sp>
          <p:nvSpPr>
            <p:cNvPr id="824" name="Google Shape;824;p112"/>
            <p:cNvSpPr txBox="1"/>
            <p:nvPr/>
          </p:nvSpPr>
          <p:spPr>
            <a:xfrm>
              <a:off x="5136" y="3168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251</a:t>
              </a:r>
              <a:endParaRPr/>
            </a:p>
          </p:txBody>
        </p:sp>
        <p:sp>
          <p:nvSpPr>
            <p:cNvPr id="825" name="Google Shape;825;p112"/>
            <p:cNvSpPr txBox="1"/>
            <p:nvPr/>
          </p:nvSpPr>
          <p:spPr>
            <a:xfrm>
              <a:off x="3552" y="1584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100</a:t>
              </a:r>
              <a:endParaRPr/>
            </a:p>
          </p:txBody>
        </p:sp>
        <p:sp>
          <p:nvSpPr>
            <p:cNvPr id="826" name="Google Shape;826;p112"/>
            <p:cNvSpPr txBox="1"/>
            <p:nvPr/>
          </p:nvSpPr>
          <p:spPr>
            <a:xfrm>
              <a:off x="4032" y="2160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175</a:t>
              </a:r>
              <a:endParaRPr/>
            </a:p>
          </p:txBody>
        </p:sp>
        <p:sp>
          <p:nvSpPr>
            <p:cNvPr id="827" name="Google Shape;827;p112"/>
            <p:cNvSpPr txBox="1"/>
            <p:nvPr/>
          </p:nvSpPr>
          <p:spPr>
            <a:xfrm>
              <a:off x="3888" y="3216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105</a:t>
              </a:r>
              <a:endParaRPr/>
            </a:p>
          </p:txBody>
        </p:sp>
        <p:sp>
          <p:nvSpPr>
            <p:cNvPr id="828" name="Google Shape;828;p112"/>
            <p:cNvSpPr txBox="1"/>
            <p:nvPr/>
          </p:nvSpPr>
          <p:spPr>
            <a:xfrm>
              <a:off x="3360" y="2064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90</a:t>
              </a:r>
              <a:endParaRPr/>
            </a:p>
          </p:txBody>
        </p:sp>
        <p:sp>
          <p:nvSpPr>
            <p:cNvPr id="829" name="Google Shape;829;p112"/>
            <p:cNvSpPr txBox="1"/>
            <p:nvPr/>
          </p:nvSpPr>
          <p:spPr>
            <a:xfrm>
              <a:off x="3024" y="2592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85</a:t>
              </a:r>
              <a:endParaRPr/>
            </a:p>
          </p:txBody>
        </p:sp>
        <p:sp>
          <p:nvSpPr>
            <p:cNvPr id="830" name="Google Shape;830;p112"/>
            <p:cNvSpPr txBox="1"/>
            <p:nvPr/>
          </p:nvSpPr>
          <p:spPr>
            <a:xfrm>
              <a:off x="3408" y="3168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95</a:t>
              </a:r>
              <a:endParaRPr/>
            </a:p>
          </p:txBody>
        </p:sp>
        <p:sp>
          <p:nvSpPr>
            <p:cNvPr id="831" name="Google Shape;831;p112"/>
            <p:cNvSpPr txBox="1"/>
            <p:nvPr/>
          </p:nvSpPr>
          <p:spPr>
            <a:xfrm>
              <a:off x="4368" y="2640"/>
              <a:ext cx="48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3300"/>
                  </a:solidFill>
                  <a:latin typeface="Courier"/>
                  <a:ea typeface="Courier"/>
                  <a:cs typeface="Courier"/>
                  <a:sym typeface="Courier"/>
                </a:rPr>
                <a:t>215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3"/>
          <p:cNvSpPr txBox="1"/>
          <p:nvPr>
            <p:ph type="title"/>
          </p:nvPr>
        </p:nvSpPr>
        <p:spPr>
          <a:xfrm>
            <a:off x="1752600" y="30480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2800"/>
              <a:t>RR Rotation</a:t>
            </a:r>
            <a:endParaRPr/>
          </a:p>
        </p:txBody>
      </p:sp>
      <p:sp>
        <p:nvSpPr>
          <p:cNvPr id="838" name="Google Shape;838;p113"/>
          <p:cNvSpPr txBox="1"/>
          <p:nvPr/>
        </p:nvSpPr>
        <p:spPr>
          <a:xfrm>
            <a:off x="6248400" y="46482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RR</a:t>
            </a:r>
            <a:endParaRPr/>
          </a:p>
        </p:txBody>
      </p:sp>
      <p:pic>
        <p:nvPicPr>
          <p:cNvPr id="839" name="Google Shape;83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275" y="1495425"/>
            <a:ext cx="7697400" cy="44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4"/>
          <p:cNvSpPr txBox="1"/>
          <p:nvPr>
            <p:ph type="title"/>
          </p:nvPr>
        </p:nvSpPr>
        <p:spPr>
          <a:xfrm>
            <a:off x="1752600" y="76200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2800"/>
              <a:t>LR Rotations</a:t>
            </a:r>
            <a:endParaRPr/>
          </a:p>
        </p:txBody>
      </p:sp>
      <p:grpSp>
        <p:nvGrpSpPr>
          <p:cNvPr id="846" name="Google Shape;846;p114"/>
          <p:cNvGrpSpPr/>
          <p:nvPr/>
        </p:nvGrpSpPr>
        <p:grpSpPr>
          <a:xfrm>
            <a:off x="2032001" y="914401"/>
            <a:ext cx="8416925" cy="1204913"/>
            <a:chOff x="224" y="3138"/>
            <a:chExt cx="5302" cy="759"/>
          </a:xfrm>
        </p:grpSpPr>
        <p:sp>
          <p:nvSpPr>
            <p:cNvPr id="847" name="Google Shape;847;p114"/>
            <p:cNvSpPr txBox="1"/>
            <p:nvPr/>
          </p:nvSpPr>
          <p:spPr>
            <a:xfrm>
              <a:off x="224" y="3146"/>
              <a:ext cx="1332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</a:t>
              </a:r>
              <a:endParaRPr/>
            </a:p>
          </p:txBody>
        </p:sp>
        <p:sp>
          <p:nvSpPr>
            <p:cNvPr id="848" name="Google Shape;848;p114"/>
            <p:cNvSpPr txBox="1"/>
            <p:nvPr/>
          </p:nvSpPr>
          <p:spPr>
            <a:xfrm>
              <a:off x="2124" y="3138"/>
              <a:ext cx="1537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</a:t>
              </a:r>
              <a:endParaRPr/>
            </a:p>
          </p:txBody>
        </p:sp>
        <p:sp>
          <p:nvSpPr>
            <p:cNvPr id="849" name="Google Shape;849;p114"/>
            <p:cNvSpPr txBox="1"/>
            <p:nvPr/>
          </p:nvSpPr>
          <p:spPr>
            <a:xfrm>
              <a:off x="4194" y="3141"/>
              <a:ext cx="1332" cy="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 after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66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ROTATION</a:t>
              </a:r>
              <a:endParaRPr/>
            </a:p>
          </p:txBody>
        </p:sp>
      </p:grpSp>
      <p:pic>
        <p:nvPicPr>
          <p:cNvPr id="850" name="Google Shape;85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133600"/>
            <a:ext cx="914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5"/>
          <p:cNvSpPr txBox="1"/>
          <p:nvPr>
            <p:ph type="title"/>
          </p:nvPr>
        </p:nvSpPr>
        <p:spPr>
          <a:xfrm>
            <a:off x="2209800" y="60960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US"/>
              <a:t>Double rotation</a:t>
            </a:r>
            <a:r>
              <a:rPr lang="en-US"/>
              <a:t>, </a:t>
            </a:r>
            <a:r>
              <a:rPr lang="en-US" sz="4000"/>
              <a:t>step 1</a:t>
            </a:r>
            <a:endParaRPr/>
          </a:p>
        </p:txBody>
      </p:sp>
      <p:sp>
        <p:nvSpPr>
          <p:cNvPr id="857" name="Google Shape;857;p115"/>
          <p:cNvSpPr/>
          <p:nvPr/>
        </p:nvSpPr>
        <p:spPr>
          <a:xfrm>
            <a:off x="5486400" y="17907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/>
          </a:p>
        </p:txBody>
      </p:sp>
      <p:sp>
        <p:nvSpPr>
          <p:cNvPr id="858" name="Google Shape;858;p115"/>
          <p:cNvSpPr/>
          <p:nvPr/>
        </p:nvSpPr>
        <p:spPr>
          <a:xfrm>
            <a:off x="4064000" y="1790700"/>
            <a:ext cx="508000" cy="28575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859" name="Google Shape;859;p115"/>
          <p:cNvSpPr/>
          <p:nvPr/>
        </p:nvSpPr>
        <p:spPr>
          <a:xfrm>
            <a:off x="7620000" y="11239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/>
          </a:p>
        </p:txBody>
      </p:sp>
      <p:sp>
        <p:nvSpPr>
          <p:cNvPr id="860" name="Google Shape;860;p115"/>
          <p:cNvSpPr/>
          <p:nvPr/>
        </p:nvSpPr>
        <p:spPr>
          <a:xfrm>
            <a:off x="4775200" y="1123950"/>
            <a:ext cx="508000" cy="28575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861" name="Google Shape;861;p115"/>
          <p:cNvSpPr/>
          <p:nvPr/>
        </p:nvSpPr>
        <p:spPr>
          <a:xfrm>
            <a:off x="6096000" y="6096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</p:txBody>
      </p:sp>
      <p:cxnSp>
        <p:nvCxnSpPr>
          <p:cNvPr id="862" name="Google Shape;862;p115"/>
          <p:cNvCxnSpPr>
            <a:stCxn id="861" idx="3"/>
            <a:endCxn id="860" idx="0"/>
          </p:cNvCxnSpPr>
          <p:nvPr/>
        </p:nvCxnSpPr>
        <p:spPr>
          <a:xfrm flipH="1">
            <a:off x="5029195" y="853503"/>
            <a:ext cx="11412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Google Shape;863;p115"/>
          <p:cNvCxnSpPr>
            <a:stCxn id="861" idx="5"/>
            <a:endCxn id="859" idx="0"/>
          </p:cNvCxnSpPr>
          <p:nvPr/>
        </p:nvCxnSpPr>
        <p:spPr>
          <a:xfrm>
            <a:off x="6529605" y="853503"/>
            <a:ext cx="13443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4" name="Google Shape;864;p115"/>
          <p:cNvCxnSpPr>
            <a:stCxn id="865" idx="4"/>
            <a:endCxn id="866" idx="0"/>
          </p:cNvCxnSpPr>
          <p:nvPr/>
        </p:nvCxnSpPr>
        <p:spPr>
          <a:xfrm flipH="1">
            <a:off x="4521200" y="2724150"/>
            <a:ext cx="304800" cy="28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67" name="Google Shape;867;p115"/>
          <p:cNvCxnSpPr>
            <a:stCxn id="860" idx="3"/>
            <a:endCxn id="858" idx="0"/>
          </p:cNvCxnSpPr>
          <p:nvPr/>
        </p:nvCxnSpPr>
        <p:spPr>
          <a:xfrm flipH="1">
            <a:off x="4317995" y="1367853"/>
            <a:ext cx="5316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8" name="Google Shape;868;p115"/>
          <p:cNvCxnSpPr>
            <a:stCxn id="860" idx="5"/>
            <a:endCxn id="857" idx="0"/>
          </p:cNvCxnSpPr>
          <p:nvPr/>
        </p:nvCxnSpPr>
        <p:spPr>
          <a:xfrm>
            <a:off x="5208805" y="1367853"/>
            <a:ext cx="5316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9" name="Google Shape;869;p115"/>
          <p:cNvSpPr/>
          <p:nvPr/>
        </p:nvSpPr>
        <p:spPr>
          <a:xfrm>
            <a:off x="3454400" y="24574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cxnSp>
        <p:nvCxnSpPr>
          <p:cNvPr id="870" name="Google Shape;870;p115"/>
          <p:cNvCxnSpPr>
            <a:stCxn id="858" idx="3"/>
            <a:endCxn id="869" idx="0"/>
          </p:cNvCxnSpPr>
          <p:nvPr/>
        </p:nvCxnSpPr>
        <p:spPr>
          <a:xfrm flipH="1">
            <a:off x="3708495" y="2034603"/>
            <a:ext cx="429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5" name="Google Shape;865;p115"/>
          <p:cNvSpPr/>
          <p:nvPr/>
        </p:nvSpPr>
        <p:spPr>
          <a:xfrm>
            <a:off x="4572000" y="24384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cxnSp>
        <p:nvCxnSpPr>
          <p:cNvPr id="871" name="Google Shape;871;p115"/>
          <p:cNvCxnSpPr>
            <a:stCxn id="858" idx="5"/>
            <a:endCxn id="865" idx="0"/>
          </p:cNvCxnSpPr>
          <p:nvPr/>
        </p:nvCxnSpPr>
        <p:spPr>
          <a:xfrm>
            <a:off x="4497605" y="2034603"/>
            <a:ext cx="328500" cy="40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115"/>
          <p:cNvSpPr/>
          <p:nvPr/>
        </p:nvSpPr>
        <p:spPr>
          <a:xfrm>
            <a:off x="6919913" y="1789113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/>
          </a:p>
        </p:txBody>
      </p:sp>
      <p:cxnSp>
        <p:nvCxnSpPr>
          <p:cNvPr id="873" name="Google Shape;873;p115"/>
          <p:cNvCxnSpPr>
            <a:stCxn id="859" idx="3"/>
            <a:endCxn id="872" idx="0"/>
          </p:cNvCxnSpPr>
          <p:nvPr/>
        </p:nvCxnSpPr>
        <p:spPr>
          <a:xfrm flipH="1">
            <a:off x="7173895" y="1367853"/>
            <a:ext cx="520500" cy="42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115"/>
          <p:cNvSpPr/>
          <p:nvPr/>
        </p:nvSpPr>
        <p:spPr>
          <a:xfrm>
            <a:off x="4267200" y="3009900"/>
            <a:ext cx="508000" cy="28575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874" name="Google Shape;874;p115"/>
          <p:cNvSpPr/>
          <p:nvPr/>
        </p:nvSpPr>
        <p:spPr>
          <a:xfrm>
            <a:off x="5486400" y="45910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/>
          </a:p>
        </p:txBody>
      </p:sp>
      <p:sp>
        <p:nvSpPr>
          <p:cNvPr id="875" name="Google Shape;875;p115"/>
          <p:cNvSpPr/>
          <p:nvPr/>
        </p:nvSpPr>
        <p:spPr>
          <a:xfrm>
            <a:off x="4064000" y="45529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876" name="Google Shape;876;p115"/>
          <p:cNvSpPr/>
          <p:nvPr/>
        </p:nvSpPr>
        <p:spPr>
          <a:xfrm>
            <a:off x="7620000" y="39243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/>
          </a:p>
        </p:txBody>
      </p:sp>
      <p:sp>
        <p:nvSpPr>
          <p:cNvPr id="877" name="Google Shape;877;p115"/>
          <p:cNvSpPr/>
          <p:nvPr/>
        </p:nvSpPr>
        <p:spPr>
          <a:xfrm>
            <a:off x="4775200" y="39243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878" name="Google Shape;878;p115"/>
          <p:cNvSpPr/>
          <p:nvPr/>
        </p:nvSpPr>
        <p:spPr>
          <a:xfrm>
            <a:off x="6096000" y="34099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</p:txBody>
      </p:sp>
      <p:cxnSp>
        <p:nvCxnSpPr>
          <p:cNvPr id="879" name="Google Shape;879;p115"/>
          <p:cNvCxnSpPr>
            <a:stCxn id="878" idx="3"/>
            <a:endCxn id="877" idx="0"/>
          </p:cNvCxnSpPr>
          <p:nvPr/>
        </p:nvCxnSpPr>
        <p:spPr>
          <a:xfrm flipH="1">
            <a:off x="5029195" y="3653853"/>
            <a:ext cx="11412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115"/>
          <p:cNvCxnSpPr>
            <a:stCxn id="878" idx="5"/>
            <a:endCxn id="876" idx="0"/>
          </p:cNvCxnSpPr>
          <p:nvPr/>
        </p:nvCxnSpPr>
        <p:spPr>
          <a:xfrm>
            <a:off x="6529605" y="3653853"/>
            <a:ext cx="13443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1" name="Google Shape;881;p115"/>
          <p:cNvCxnSpPr>
            <a:stCxn id="882" idx="5"/>
            <a:endCxn id="883" idx="0"/>
          </p:cNvCxnSpPr>
          <p:nvPr/>
        </p:nvCxnSpPr>
        <p:spPr>
          <a:xfrm>
            <a:off x="3786405" y="5311203"/>
            <a:ext cx="4299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115"/>
          <p:cNvCxnSpPr>
            <a:stCxn id="877" idx="3"/>
            <a:endCxn id="875" idx="0"/>
          </p:cNvCxnSpPr>
          <p:nvPr/>
        </p:nvCxnSpPr>
        <p:spPr>
          <a:xfrm flipH="1">
            <a:off x="4317995" y="4168203"/>
            <a:ext cx="531600" cy="38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115"/>
          <p:cNvCxnSpPr>
            <a:stCxn id="877" idx="5"/>
            <a:endCxn id="874" idx="0"/>
          </p:cNvCxnSpPr>
          <p:nvPr/>
        </p:nvCxnSpPr>
        <p:spPr>
          <a:xfrm>
            <a:off x="5208805" y="4168203"/>
            <a:ext cx="5316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2" name="Google Shape;882;p115"/>
          <p:cNvSpPr/>
          <p:nvPr/>
        </p:nvSpPr>
        <p:spPr>
          <a:xfrm>
            <a:off x="3352800" y="50673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cxnSp>
        <p:nvCxnSpPr>
          <p:cNvPr id="886" name="Google Shape;886;p115"/>
          <p:cNvCxnSpPr>
            <a:stCxn id="875" idx="3"/>
            <a:endCxn id="882" idx="7"/>
          </p:cNvCxnSpPr>
          <p:nvPr/>
        </p:nvCxnSpPr>
        <p:spPr>
          <a:xfrm flipH="1">
            <a:off x="3786495" y="4796853"/>
            <a:ext cx="351900" cy="3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115"/>
          <p:cNvSpPr/>
          <p:nvPr/>
        </p:nvSpPr>
        <p:spPr>
          <a:xfrm>
            <a:off x="2844800" y="55816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cxnSp>
        <p:nvCxnSpPr>
          <p:cNvPr id="888" name="Google Shape;888;p115"/>
          <p:cNvCxnSpPr>
            <a:stCxn id="882" idx="3"/>
            <a:endCxn id="887" idx="0"/>
          </p:cNvCxnSpPr>
          <p:nvPr/>
        </p:nvCxnSpPr>
        <p:spPr>
          <a:xfrm flipH="1">
            <a:off x="3098695" y="5311203"/>
            <a:ext cx="3285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9" name="Google Shape;889;p115"/>
          <p:cNvSpPr/>
          <p:nvPr/>
        </p:nvSpPr>
        <p:spPr>
          <a:xfrm>
            <a:off x="6919913" y="4589463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/>
          </a:p>
        </p:txBody>
      </p:sp>
      <p:cxnSp>
        <p:nvCxnSpPr>
          <p:cNvPr id="890" name="Google Shape;890;p115"/>
          <p:cNvCxnSpPr>
            <a:stCxn id="876" idx="3"/>
            <a:endCxn id="889" idx="0"/>
          </p:cNvCxnSpPr>
          <p:nvPr/>
        </p:nvCxnSpPr>
        <p:spPr>
          <a:xfrm flipH="1">
            <a:off x="7173895" y="4168203"/>
            <a:ext cx="520500" cy="42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3" name="Google Shape;883;p115"/>
          <p:cNvSpPr/>
          <p:nvPr/>
        </p:nvSpPr>
        <p:spPr>
          <a:xfrm>
            <a:off x="3962400" y="55816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891" name="Google Shape;891;p115"/>
          <p:cNvSpPr txBox="1"/>
          <p:nvPr/>
        </p:nvSpPr>
        <p:spPr>
          <a:xfrm>
            <a:off x="1828800" y="15240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1"/>
          <p:cNvSpPr txBox="1"/>
          <p:nvPr>
            <p:ph type="title"/>
          </p:nvPr>
        </p:nvSpPr>
        <p:spPr>
          <a:xfrm>
            <a:off x="2100618" y="573206"/>
            <a:ext cx="8001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Symbol Tables</a:t>
            </a:r>
            <a:endParaRPr/>
          </a:p>
        </p:txBody>
      </p:sp>
      <p:sp>
        <p:nvSpPr>
          <p:cNvPr id="135" name="Google Shape;135;p71"/>
          <p:cNvSpPr txBox="1"/>
          <p:nvPr>
            <p:ph idx="1" type="body"/>
          </p:nvPr>
        </p:nvSpPr>
        <p:spPr>
          <a:xfrm>
            <a:off x="532263" y="1865765"/>
            <a:ext cx="11313994" cy="4341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800"/>
              <a:t>Associates </a:t>
            </a:r>
            <a:r>
              <a:rPr b="1" lang="en-US" sz="2800"/>
              <a:t>attributes with identifiers used in a program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 For instance, a </a:t>
            </a:r>
            <a:r>
              <a:rPr b="1" lang="en-US" sz="2400"/>
              <a:t>type attribute is usually associated with each identifier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 A symbol table is a necessary component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 </a:t>
            </a:r>
            <a:r>
              <a:rPr lang="en-US" sz="2400"/>
              <a:t>Definition (declaration) of identifiers appears once in a program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 Use of identifiers may appear in many places of the program text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Identifiers and attributes are entered by the analysis phases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 </a:t>
            </a:r>
            <a:r>
              <a:rPr lang="en-US" sz="2400"/>
              <a:t>When processing a definition (declaration) of an identifier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 In simple languages with only global variables and implicit declarations: </a:t>
            </a:r>
            <a:r>
              <a:rPr b="1" lang="en-US" sz="2400"/>
              <a:t>The scanner can enter an identifier into a symbol table if it is not already there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 In block-structured languages with scopes and explicit declarations: </a:t>
            </a:r>
            <a:r>
              <a:rPr b="1" lang="en-US" sz="2400"/>
              <a:t>The parser and/or semantic analyzer enter identifiers and corresponding attributes</a:t>
            </a:r>
            <a:endParaRPr b="1" sz="2400"/>
          </a:p>
        </p:txBody>
      </p:sp>
      <p:pic>
        <p:nvPicPr>
          <p:cNvPr id="136" name="Google Shape;13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6"/>
          <p:cNvSpPr txBox="1"/>
          <p:nvPr>
            <p:ph type="title"/>
          </p:nvPr>
        </p:nvSpPr>
        <p:spPr>
          <a:xfrm>
            <a:off x="2133600" y="1714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Double rotation, step 2</a:t>
            </a:r>
            <a:endParaRPr/>
          </a:p>
        </p:txBody>
      </p:sp>
      <p:sp>
        <p:nvSpPr>
          <p:cNvPr id="898" name="Google Shape;898;p116"/>
          <p:cNvSpPr/>
          <p:nvPr/>
        </p:nvSpPr>
        <p:spPr>
          <a:xfrm>
            <a:off x="5588000" y="20383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/>
          </a:p>
        </p:txBody>
      </p:sp>
      <p:sp>
        <p:nvSpPr>
          <p:cNvPr id="899" name="Google Shape;899;p116"/>
          <p:cNvSpPr/>
          <p:nvPr/>
        </p:nvSpPr>
        <p:spPr>
          <a:xfrm>
            <a:off x="4165600" y="20002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900" name="Google Shape;900;p116"/>
          <p:cNvSpPr/>
          <p:nvPr/>
        </p:nvSpPr>
        <p:spPr>
          <a:xfrm>
            <a:off x="7721600" y="13716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/>
          </a:p>
        </p:txBody>
      </p:sp>
      <p:sp>
        <p:nvSpPr>
          <p:cNvPr id="901" name="Google Shape;901;p116"/>
          <p:cNvSpPr/>
          <p:nvPr/>
        </p:nvSpPr>
        <p:spPr>
          <a:xfrm>
            <a:off x="4876800" y="1371600"/>
            <a:ext cx="508000" cy="28575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902" name="Google Shape;902;p116"/>
          <p:cNvSpPr/>
          <p:nvPr/>
        </p:nvSpPr>
        <p:spPr>
          <a:xfrm>
            <a:off x="6197600" y="8572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</p:txBody>
      </p:sp>
      <p:cxnSp>
        <p:nvCxnSpPr>
          <p:cNvPr id="903" name="Google Shape;903;p116"/>
          <p:cNvCxnSpPr>
            <a:stCxn id="902" idx="3"/>
            <a:endCxn id="901" idx="0"/>
          </p:cNvCxnSpPr>
          <p:nvPr/>
        </p:nvCxnSpPr>
        <p:spPr>
          <a:xfrm flipH="1">
            <a:off x="5130795" y="1101153"/>
            <a:ext cx="11412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116"/>
          <p:cNvCxnSpPr>
            <a:stCxn id="902" idx="5"/>
            <a:endCxn id="900" idx="0"/>
          </p:cNvCxnSpPr>
          <p:nvPr/>
        </p:nvCxnSpPr>
        <p:spPr>
          <a:xfrm>
            <a:off x="6631205" y="1101153"/>
            <a:ext cx="13443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116"/>
          <p:cNvCxnSpPr>
            <a:stCxn id="906" idx="5"/>
            <a:endCxn id="907" idx="0"/>
          </p:cNvCxnSpPr>
          <p:nvPr/>
        </p:nvCxnSpPr>
        <p:spPr>
          <a:xfrm>
            <a:off x="3888005" y="2758503"/>
            <a:ext cx="4299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116"/>
          <p:cNvCxnSpPr>
            <a:stCxn id="901" idx="3"/>
            <a:endCxn id="899" idx="0"/>
          </p:cNvCxnSpPr>
          <p:nvPr/>
        </p:nvCxnSpPr>
        <p:spPr>
          <a:xfrm flipH="1">
            <a:off x="4419595" y="1615503"/>
            <a:ext cx="531600" cy="38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116"/>
          <p:cNvCxnSpPr>
            <a:stCxn id="901" idx="5"/>
            <a:endCxn id="898" idx="0"/>
          </p:cNvCxnSpPr>
          <p:nvPr/>
        </p:nvCxnSpPr>
        <p:spPr>
          <a:xfrm>
            <a:off x="5310405" y="1615503"/>
            <a:ext cx="5316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6" name="Google Shape;906;p116"/>
          <p:cNvSpPr/>
          <p:nvPr/>
        </p:nvSpPr>
        <p:spPr>
          <a:xfrm>
            <a:off x="3454400" y="25146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cxnSp>
        <p:nvCxnSpPr>
          <p:cNvPr id="910" name="Google Shape;910;p116"/>
          <p:cNvCxnSpPr>
            <a:stCxn id="899" idx="3"/>
            <a:endCxn id="906" idx="7"/>
          </p:cNvCxnSpPr>
          <p:nvPr/>
        </p:nvCxnSpPr>
        <p:spPr>
          <a:xfrm flipH="1">
            <a:off x="3888095" y="2244153"/>
            <a:ext cx="351900" cy="3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116"/>
          <p:cNvSpPr/>
          <p:nvPr/>
        </p:nvSpPr>
        <p:spPr>
          <a:xfrm>
            <a:off x="2946400" y="30289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cxnSp>
        <p:nvCxnSpPr>
          <p:cNvPr id="912" name="Google Shape;912;p116"/>
          <p:cNvCxnSpPr>
            <a:stCxn id="906" idx="3"/>
            <a:endCxn id="911" idx="0"/>
          </p:cNvCxnSpPr>
          <p:nvPr/>
        </p:nvCxnSpPr>
        <p:spPr>
          <a:xfrm flipH="1">
            <a:off x="3200295" y="2758503"/>
            <a:ext cx="3285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3" name="Google Shape;913;p116"/>
          <p:cNvSpPr/>
          <p:nvPr/>
        </p:nvSpPr>
        <p:spPr>
          <a:xfrm>
            <a:off x="7021513" y="2036763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/>
          </a:p>
        </p:txBody>
      </p:sp>
      <p:cxnSp>
        <p:nvCxnSpPr>
          <p:cNvPr id="914" name="Google Shape;914;p116"/>
          <p:cNvCxnSpPr>
            <a:stCxn id="900" idx="3"/>
            <a:endCxn id="913" idx="0"/>
          </p:cNvCxnSpPr>
          <p:nvPr/>
        </p:nvCxnSpPr>
        <p:spPr>
          <a:xfrm flipH="1">
            <a:off x="7275495" y="1615503"/>
            <a:ext cx="520500" cy="42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7" name="Google Shape;907;p116"/>
          <p:cNvSpPr/>
          <p:nvPr/>
        </p:nvSpPr>
        <p:spPr>
          <a:xfrm>
            <a:off x="4064000" y="30289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915" name="Google Shape;915;p116"/>
          <p:cNvSpPr/>
          <p:nvPr/>
        </p:nvSpPr>
        <p:spPr>
          <a:xfrm>
            <a:off x="5994400" y="53149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/>
          </a:p>
        </p:txBody>
      </p:sp>
      <p:sp>
        <p:nvSpPr>
          <p:cNvPr id="916" name="Google Shape;916;p116"/>
          <p:cNvSpPr/>
          <p:nvPr/>
        </p:nvSpPr>
        <p:spPr>
          <a:xfrm>
            <a:off x="4673600" y="42862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917" name="Google Shape;917;p116"/>
          <p:cNvSpPr/>
          <p:nvPr/>
        </p:nvSpPr>
        <p:spPr>
          <a:xfrm>
            <a:off x="7924800" y="42291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/>
          </a:p>
        </p:txBody>
      </p:sp>
      <p:sp>
        <p:nvSpPr>
          <p:cNvPr id="918" name="Google Shape;918;p116"/>
          <p:cNvSpPr/>
          <p:nvPr/>
        </p:nvSpPr>
        <p:spPr>
          <a:xfrm>
            <a:off x="5486400" y="48006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919" name="Google Shape;919;p116"/>
          <p:cNvSpPr/>
          <p:nvPr/>
        </p:nvSpPr>
        <p:spPr>
          <a:xfrm>
            <a:off x="6400800" y="37147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</p:txBody>
      </p:sp>
      <p:cxnSp>
        <p:nvCxnSpPr>
          <p:cNvPr id="920" name="Google Shape;920;p116"/>
          <p:cNvCxnSpPr>
            <a:stCxn id="919" idx="3"/>
            <a:endCxn id="916" idx="7"/>
          </p:cNvCxnSpPr>
          <p:nvPr/>
        </p:nvCxnSpPr>
        <p:spPr>
          <a:xfrm flipH="1">
            <a:off x="5107195" y="3958653"/>
            <a:ext cx="1368000" cy="36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116"/>
          <p:cNvCxnSpPr>
            <a:stCxn id="919" idx="5"/>
            <a:endCxn id="917" idx="0"/>
          </p:cNvCxnSpPr>
          <p:nvPr/>
        </p:nvCxnSpPr>
        <p:spPr>
          <a:xfrm>
            <a:off x="6834405" y="3958653"/>
            <a:ext cx="13443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116"/>
          <p:cNvCxnSpPr>
            <a:stCxn id="923" idx="5"/>
            <a:endCxn id="924" idx="0"/>
          </p:cNvCxnSpPr>
          <p:nvPr/>
        </p:nvCxnSpPr>
        <p:spPr>
          <a:xfrm>
            <a:off x="4396005" y="5044503"/>
            <a:ext cx="4299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116"/>
          <p:cNvCxnSpPr>
            <a:stCxn id="916" idx="5"/>
            <a:endCxn id="918" idx="1"/>
          </p:cNvCxnSpPr>
          <p:nvPr/>
        </p:nvCxnSpPr>
        <p:spPr>
          <a:xfrm>
            <a:off x="5107205" y="4530153"/>
            <a:ext cx="453600" cy="3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6" name="Google Shape;926;p116"/>
          <p:cNvCxnSpPr>
            <a:stCxn id="918" idx="5"/>
            <a:endCxn id="915" idx="0"/>
          </p:cNvCxnSpPr>
          <p:nvPr/>
        </p:nvCxnSpPr>
        <p:spPr>
          <a:xfrm>
            <a:off x="5920005" y="5044503"/>
            <a:ext cx="3285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116"/>
          <p:cNvSpPr/>
          <p:nvPr/>
        </p:nvSpPr>
        <p:spPr>
          <a:xfrm>
            <a:off x="3962400" y="48006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cxnSp>
        <p:nvCxnSpPr>
          <p:cNvPr id="927" name="Google Shape;927;p116"/>
          <p:cNvCxnSpPr>
            <a:stCxn id="916" idx="3"/>
            <a:endCxn id="923" idx="7"/>
          </p:cNvCxnSpPr>
          <p:nvPr/>
        </p:nvCxnSpPr>
        <p:spPr>
          <a:xfrm flipH="1">
            <a:off x="4396095" y="4530153"/>
            <a:ext cx="351900" cy="31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8" name="Google Shape;928;p116"/>
          <p:cNvSpPr/>
          <p:nvPr/>
        </p:nvSpPr>
        <p:spPr>
          <a:xfrm>
            <a:off x="3454400" y="53149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cxnSp>
        <p:nvCxnSpPr>
          <p:cNvPr id="929" name="Google Shape;929;p116"/>
          <p:cNvCxnSpPr>
            <a:stCxn id="923" idx="3"/>
            <a:endCxn id="928" idx="0"/>
          </p:cNvCxnSpPr>
          <p:nvPr/>
        </p:nvCxnSpPr>
        <p:spPr>
          <a:xfrm flipH="1">
            <a:off x="3708295" y="5044503"/>
            <a:ext cx="328500" cy="27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0" name="Google Shape;930;p116"/>
          <p:cNvSpPr/>
          <p:nvPr/>
        </p:nvSpPr>
        <p:spPr>
          <a:xfrm>
            <a:off x="7213600" y="480060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/>
          </a:p>
        </p:txBody>
      </p:sp>
      <p:cxnSp>
        <p:nvCxnSpPr>
          <p:cNvPr id="931" name="Google Shape;931;p116"/>
          <p:cNvCxnSpPr>
            <a:stCxn id="917" idx="3"/>
            <a:endCxn id="930" idx="0"/>
          </p:cNvCxnSpPr>
          <p:nvPr/>
        </p:nvCxnSpPr>
        <p:spPr>
          <a:xfrm flipH="1">
            <a:off x="7467595" y="4473003"/>
            <a:ext cx="531600" cy="32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116"/>
          <p:cNvSpPr/>
          <p:nvPr/>
        </p:nvSpPr>
        <p:spPr>
          <a:xfrm>
            <a:off x="4572000" y="5314950"/>
            <a:ext cx="508000" cy="28575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609601"/>
            <a:ext cx="8553450" cy="60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17"/>
          <p:cNvSpPr txBox="1"/>
          <p:nvPr>
            <p:ph type="title"/>
          </p:nvPr>
        </p:nvSpPr>
        <p:spPr>
          <a:xfrm>
            <a:off x="1752600" y="2286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2800"/>
              <a:t>Example 1</a:t>
            </a:r>
            <a:endParaRPr/>
          </a:p>
        </p:txBody>
      </p:sp>
      <p:sp>
        <p:nvSpPr>
          <p:cNvPr id="939" name="Google Shape;939;p117"/>
          <p:cNvSpPr txBox="1"/>
          <p:nvPr/>
        </p:nvSpPr>
        <p:spPr>
          <a:xfrm>
            <a:off x="8153400" y="44196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LR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476250"/>
            <a:ext cx="8534400" cy="61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18"/>
          <p:cNvSpPr txBox="1"/>
          <p:nvPr>
            <p:ph type="title"/>
          </p:nvPr>
        </p:nvSpPr>
        <p:spPr>
          <a:xfrm>
            <a:off x="1752600" y="2286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2800"/>
              <a:t>Example 2</a:t>
            </a:r>
            <a:endParaRPr/>
          </a:p>
        </p:txBody>
      </p:sp>
      <p:sp>
        <p:nvSpPr>
          <p:cNvPr id="947" name="Google Shape;947;p118"/>
          <p:cNvSpPr txBox="1"/>
          <p:nvPr/>
        </p:nvSpPr>
        <p:spPr>
          <a:xfrm>
            <a:off x="8229600" y="43434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LR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119"/>
          <p:cNvGrpSpPr/>
          <p:nvPr/>
        </p:nvGrpSpPr>
        <p:grpSpPr>
          <a:xfrm>
            <a:off x="1676400" y="2590800"/>
            <a:ext cx="8991600" cy="3435350"/>
            <a:chOff x="96" y="912"/>
            <a:chExt cx="5664" cy="2164"/>
          </a:xfrm>
        </p:grpSpPr>
        <p:pic>
          <p:nvPicPr>
            <p:cNvPr id="954" name="Google Shape;954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" y="912"/>
              <a:ext cx="1908" cy="2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68" y="928"/>
              <a:ext cx="1902" cy="2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58" y="912"/>
              <a:ext cx="1902" cy="2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1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28" y="960"/>
              <a:ext cx="618" cy="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1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56" y="960"/>
              <a:ext cx="654" cy="5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9" name="Google Shape;959;p119"/>
          <p:cNvGrpSpPr/>
          <p:nvPr/>
        </p:nvGrpSpPr>
        <p:grpSpPr>
          <a:xfrm>
            <a:off x="1819276" y="1322388"/>
            <a:ext cx="8416925" cy="1204912"/>
            <a:chOff x="224" y="3138"/>
            <a:chExt cx="5302" cy="759"/>
          </a:xfrm>
        </p:grpSpPr>
        <p:sp>
          <p:nvSpPr>
            <p:cNvPr id="960" name="Google Shape;960;p119"/>
            <p:cNvSpPr txBox="1"/>
            <p:nvPr/>
          </p:nvSpPr>
          <p:spPr>
            <a:xfrm>
              <a:off x="224" y="3146"/>
              <a:ext cx="1332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</a:t>
              </a:r>
              <a:endParaRPr/>
            </a:p>
          </p:txBody>
        </p:sp>
        <p:sp>
          <p:nvSpPr>
            <p:cNvPr id="961" name="Google Shape;961;p119"/>
            <p:cNvSpPr txBox="1"/>
            <p:nvPr/>
          </p:nvSpPr>
          <p:spPr>
            <a:xfrm>
              <a:off x="2124" y="3138"/>
              <a:ext cx="1537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</a:t>
              </a:r>
              <a:endParaRPr/>
            </a:p>
          </p:txBody>
        </p:sp>
        <p:sp>
          <p:nvSpPr>
            <p:cNvPr id="962" name="Google Shape;962;p119"/>
            <p:cNvSpPr txBox="1"/>
            <p:nvPr/>
          </p:nvSpPr>
          <p:spPr>
            <a:xfrm>
              <a:off x="4194" y="3141"/>
              <a:ext cx="1332" cy="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Balanced AVL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Tree after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66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ROTATION</a:t>
              </a:r>
              <a:endParaRPr/>
            </a:p>
          </p:txBody>
        </p:sp>
      </p:grpSp>
      <p:sp>
        <p:nvSpPr>
          <p:cNvPr id="963" name="Google Shape;963;p119"/>
          <p:cNvSpPr/>
          <p:nvPr/>
        </p:nvSpPr>
        <p:spPr>
          <a:xfrm>
            <a:off x="1676400" y="376238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 Rotations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950" y="552450"/>
            <a:ext cx="8420100" cy="59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20"/>
          <p:cNvSpPr txBox="1"/>
          <p:nvPr>
            <p:ph type="title"/>
          </p:nvPr>
        </p:nvSpPr>
        <p:spPr>
          <a:xfrm>
            <a:off x="1752600" y="2286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2800"/>
              <a:t>Example 1</a:t>
            </a:r>
            <a:endParaRPr/>
          </a:p>
        </p:txBody>
      </p:sp>
      <p:sp>
        <p:nvSpPr>
          <p:cNvPr id="971" name="Google Shape;971;p120"/>
          <p:cNvSpPr txBox="1"/>
          <p:nvPr/>
        </p:nvSpPr>
        <p:spPr>
          <a:xfrm>
            <a:off x="6858000" y="47244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476250"/>
            <a:ext cx="8686800" cy="5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21"/>
          <p:cNvSpPr txBox="1"/>
          <p:nvPr>
            <p:ph type="title"/>
          </p:nvPr>
        </p:nvSpPr>
        <p:spPr>
          <a:xfrm>
            <a:off x="1752600" y="2286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2800"/>
              <a:t>Example 2</a:t>
            </a:r>
            <a:endParaRPr/>
          </a:p>
        </p:txBody>
      </p:sp>
      <p:sp>
        <p:nvSpPr>
          <p:cNvPr id="979" name="Google Shape;979;p121"/>
          <p:cNvSpPr txBox="1"/>
          <p:nvPr/>
        </p:nvSpPr>
        <p:spPr>
          <a:xfrm>
            <a:off x="6934200" y="47244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22"/>
          <p:cNvSpPr txBox="1"/>
          <p:nvPr>
            <p:ph type="title"/>
          </p:nvPr>
        </p:nvSpPr>
        <p:spPr>
          <a:xfrm>
            <a:off x="127462" y="0"/>
            <a:ext cx="10058400" cy="7398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000"/>
              <a:t>Rebalancing rotations</a:t>
            </a:r>
            <a:endParaRPr sz="4000"/>
          </a:p>
        </p:txBody>
      </p:sp>
      <p:pic>
        <p:nvPicPr>
          <p:cNvPr descr="-Figure 10" id="985" name="Google Shape;985;p122"/>
          <p:cNvPicPr preferRelativeResize="0"/>
          <p:nvPr/>
        </p:nvPicPr>
        <p:blipFill rotWithShape="1">
          <a:blip r:embed="rId3">
            <a:alphaModFix/>
          </a:blip>
          <a:srcRect b="48553" l="0" r="0" t="0"/>
          <a:stretch/>
        </p:blipFill>
        <p:spPr>
          <a:xfrm>
            <a:off x="127462" y="739833"/>
            <a:ext cx="8853487" cy="320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ure 10" id="986" name="Google Shape;986;p122"/>
          <p:cNvPicPr preferRelativeResize="0"/>
          <p:nvPr/>
        </p:nvPicPr>
        <p:blipFill rotWithShape="1">
          <a:blip r:embed="rId4">
            <a:alphaModFix/>
          </a:blip>
          <a:srcRect b="6730" l="0" r="7994" t="42381"/>
          <a:stretch/>
        </p:blipFill>
        <p:spPr>
          <a:xfrm>
            <a:off x="5156662" y="3720234"/>
            <a:ext cx="6632575" cy="259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23"/>
          <p:cNvSpPr txBox="1"/>
          <p:nvPr>
            <p:ph type="title"/>
          </p:nvPr>
        </p:nvSpPr>
        <p:spPr>
          <a:xfrm>
            <a:off x="2673926" y="286603"/>
            <a:ext cx="8481753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992" name="Google Shape;992;p12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Rebalancing rotations (cont’d)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-Figure 10" id="993" name="Google Shape;993;p123"/>
          <p:cNvPicPr preferRelativeResize="0"/>
          <p:nvPr/>
        </p:nvPicPr>
        <p:blipFill rotWithShape="1">
          <a:blip r:embed="rId3">
            <a:alphaModFix/>
          </a:blip>
          <a:srcRect b="59779" l="0" r="0" t="0"/>
          <a:stretch/>
        </p:blipFill>
        <p:spPr>
          <a:xfrm>
            <a:off x="1708150" y="2439294"/>
            <a:ext cx="9447529" cy="336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4"/>
          <p:cNvSpPr txBox="1"/>
          <p:nvPr>
            <p:ph type="title"/>
          </p:nvPr>
        </p:nvSpPr>
        <p:spPr>
          <a:xfrm>
            <a:off x="2590799" y="637309"/>
            <a:ext cx="8495607" cy="8783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Case 4: RL (Left of Right)</a:t>
            </a:r>
            <a:endParaRPr/>
          </a:p>
        </p:txBody>
      </p:sp>
      <p:pic>
        <p:nvPicPr>
          <p:cNvPr id="1000" name="Google Shape;1000;p1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2064326"/>
            <a:ext cx="7259781" cy="357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5"/>
          <p:cNvSpPr/>
          <p:nvPr/>
        </p:nvSpPr>
        <p:spPr>
          <a:xfrm>
            <a:off x="242453" y="187038"/>
            <a:ext cx="106610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time we will insert the months into the tree in the order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shows the tree as it grows, and the </a:t>
            </a:r>
            <a:r>
              <a:rPr b="0" i="0" lang="en-US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restructuring involved in keeping it balanced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870" y="2132517"/>
            <a:ext cx="8404947" cy="372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2"/>
          <p:cNvSpPr txBox="1"/>
          <p:nvPr>
            <p:ph type="title"/>
          </p:nvPr>
        </p:nvSpPr>
        <p:spPr>
          <a:xfrm>
            <a:off x="3020291" y="554182"/>
            <a:ext cx="638001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Symbol Tables</a:t>
            </a:r>
            <a:endParaRPr/>
          </a:p>
        </p:txBody>
      </p:sp>
      <p:sp>
        <p:nvSpPr>
          <p:cNvPr id="142" name="Google Shape;142;p72"/>
          <p:cNvSpPr txBox="1"/>
          <p:nvPr>
            <p:ph idx="1" type="body"/>
          </p:nvPr>
        </p:nvSpPr>
        <p:spPr>
          <a:xfrm>
            <a:off x="1143669" y="1974272"/>
            <a:ext cx="9858626" cy="24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1" marL="5400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/>
              <a:t>Symbol table information is used by the analysis and synthesis phases</a:t>
            </a:r>
            <a:endParaRPr sz="2000"/>
          </a:p>
          <a:p>
            <a:pPr indent="-342900" lvl="4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400"/>
              <a:t>To verify that used identifiers have been defined (declared)</a:t>
            </a:r>
            <a:endParaRPr/>
          </a:p>
          <a:p>
            <a:pPr indent="-342900" lvl="4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400"/>
              <a:t>To verify that expressions and assignments are semantically correct – </a:t>
            </a:r>
            <a:r>
              <a:rPr b="1" lang="en-US" sz="2400"/>
              <a:t>type checking</a:t>
            </a:r>
            <a:endParaRPr/>
          </a:p>
          <a:p>
            <a:pPr indent="-342900" lvl="4" marL="99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400"/>
              <a:t>To generate intermediate or target code</a:t>
            </a:r>
            <a:endParaRPr sz="2400"/>
          </a:p>
        </p:txBody>
      </p:sp>
      <p:pic>
        <p:nvPicPr>
          <p:cNvPr id="143" name="Google Shape;14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732" y="1796329"/>
            <a:ext cx="7830849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26"/>
          <p:cNvSpPr/>
          <p:nvPr/>
        </p:nvSpPr>
        <p:spPr>
          <a:xfrm>
            <a:off x="1638295" y="324690"/>
            <a:ext cx="98556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time we will insert the months into the tree in the order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shows the tree as it grows, and the </a:t>
            </a:r>
            <a:r>
              <a:rPr b="0" i="0" lang="en-US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restructuring involved in keeping it balanced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7"/>
          <p:cNvSpPr txBox="1"/>
          <p:nvPr>
            <p:ph type="title"/>
          </p:nvPr>
        </p:nvSpPr>
        <p:spPr>
          <a:xfrm>
            <a:off x="196735" y="52281"/>
            <a:ext cx="10058400" cy="786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400"/>
              <a:t>Rebalancing rotations (cont’d)</a:t>
            </a:r>
            <a:endParaRPr sz="4400"/>
          </a:p>
        </p:txBody>
      </p:sp>
      <p:pic>
        <p:nvPicPr>
          <p:cNvPr descr="-Figure 10" id="1021" name="Google Shape;1021;p127"/>
          <p:cNvPicPr preferRelativeResize="0"/>
          <p:nvPr/>
        </p:nvPicPr>
        <p:blipFill rotWithShape="1">
          <a:blip r:embed="rId3">
            <a:alphaModFix/>
          </a:blip>
          <a:srcRect b="0" l="0" r="0" t="48560"/>
          <a:stretch/>
        </p:blipFill>
        <p:spPr>
          <a:xfrm>
            <a:off x="418407" y="991466"/>
            <a:ext cx="8780463" cy="2663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ure 10" id="1022" name="Google Shape;1022;p127"/>
          <p:cNvPicPr preferRelativeResize="0"/>
          <p:nvPr/>
        </p:nvPicPr>
        <p:blipFill rotWithShape="1">
          <a:blip r:embed="rId4">
            <a:alphaModFix/>
          </a:blip>
          <a:srcRect b="68822" l="0" r="0" t="0"/>
          <a:stretch/>
        </p:blipFill>
        <p:spPr>
          <a:xfrm>
            <a:off x="4147850" y="3808352"/>
            <a:ext cx="7788275" cy="23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0" y="1476807"/>
            <a:ext cx="10022032" cy="44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96" y="198078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9"/>
          <p:cNvSpPr txBox="1"/>
          <p:nvPr>
            <p:ph type="title"/>
          </p:nvPr>
        </p:nvSpPr>
        <p:spPr>
          <a:xfrm>
            <a:off x="1014153" y="623455"/>
            <a:ext cx="10058400" cy="7481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Case 4: RL(Left of Right)</a:t>
            </a:r>
            <a:endParaRPr/>
          </a:p>
        </p:txBody>
      </p:sp>
      <p:pic>
        <p:nvPicPr>
          <p:cNvPr id="1034" name="Google Shape;1034;p1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636" y="1995055"/>
            <a:ext cx="7647709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30"/>
          <p:cNvSpPr txBox="1"/>
          <p:nvPr>
            <p:ph type="title"/>
          </p:nvPr>
        </p:nvSpPr>
        <p:spPr>
          <a:xfrm>
            <a:off x="1066800" y="706582"/>
            <a:ext cx="10058400" cy="670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11111"/>
              <a:buFont typeface="Calibri"/>
              <a:buNone/>
            </a:pPr>
            <a:r>
              <a:rPr b="1" lang="en-US"/>
              <a:t>Case 4: RL (Left of Right)</a:t>
            </a:r>
            <a:endParaRPr/>
          </a:p>
        </p:txBody>
      </p:sp>
      <p:pic>
        <p:nvPicPr>
          <p:cNvPr id="1040" name="Google Shape;1040;p1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913" y="2282031"/>
            <a:ext cx="6879214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565" y="624320"/>
            <a:ext cx="9686925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32"/>
          <p:cNvSpPr txBox="1"/>
          <p:nvPr>
            <p:ph type="title"/>
          </p:nvPr>
        </p:nvSpPr>
        <p:spPr>
          <a:xfrm>
            <a:off x="847899" y="249383"/>
            <a:ext cx="10058400" cy="80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 Case 3: LR (Left of Right )</a:t>
            </a:r>
            <a:endParaRPr b="1"/>
          </a:p>
        </p:txBody>
      </p:sp>
      <p:pic>
        <p:nvPicPr>
          <p:cNvPr descr="-Figure 10" id="1052" name="Google Shape;1052;p1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6666" l="0" r="0" t="1880"/>
          <a:stretch/>
        </p:blipFill>
        <p:spPr>
          <a:xfrm>
            <a:off x="847899" y="1184564"/>
            <a:ext cx="7210425" cy="2180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ure 10" id="1053" name="Google Shape;1053;p132"/>
          <p:cNvPicPr preferRelativeResize="0"/>
          <p:nvPr/>
        </p:nvPicPr>
        <p:blipFill rotWithShape="1">
          <a:blip r:embed="rId4">
            <a:alphaModFix/>
          </a:blip>
          <a:srcRect b="7898" l="0" r="0" t="52621"/>
          <a:stretch/>
        </p:blipFill>
        <p:spPr>
          <a:xfrm>
            <a:off x="3948545" y="3364983"/>
            <a:ext cx="7966364" cy="28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33"/>
          <p:cNvSpPr txBox="1"/>
          <p:nvPr>
            <p:ph type="title"/>
          </p:nvPr>
        </p:nvSpPr>
        <p:spPr>
          <a:xfrm>
            <a:off x="723207" y="202582"/>
            <a:ext cx="10058400" cy="5458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11111"/>
              <a:buFont typeface="Calibri"/>
              <a:buNone/>
            </a:pPr>
            <a:r>
              <a:rPr lang="en-US"/>
              <a:t>AVL Trees</a:t>
            </a:r>
            <a:endParaRPr/>
          </a:p>
        </p:txBody>
      </p:sp>
      <p:pic>
        <p:nvPicPr>
          <p:cNvPr descr="-Figure 10" id="1060" name="Google Shape;1060;p133"/>
          <p:cNvPicPr preferRelativeResize="0"/>
          <p:nvPr/>
        </p:nvPicPr>
        <p:blipFill rotWithShape="1">
          <a:blip r:embed="rId3">
            <a:alphaModFix/>
          </a:blip>
          <a:srcRect b="0" l="0" r="0" t="52489"/>
          <a:stretch/>
        </p:blipFill>
        <p:spPr>
          <a:xfrm>
            <a:off x="1009650" y="1033464"/>
            <a:ext cx="8853488" cy="260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ure 10" id="1061" name="Google Shape;1061;p133"/>
          <p:cNvPicPr preferRelativeResize="0"/>
          <p:nvPr/>
        </p:nvPicPr>
        <p:blipFill rotWithShape="1">
          <a:blip r:embed="rId4">
            <a:alphaModFix/>
          </a:blip>
          <a:srcRect b="68883" l="12982" r="11076" t="0"/>
          <a:stretch/>
        </p:blipFill>
        <p:spPr>
          <a:xfrm>
            <a:off x="1376363" y="3930226"/>
            <a:ext cx="5362575" cy="2294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Figure 10" id="1062" name="Google Shape;1062;p133"/>
          <p:cNvPicPr preferRelativeResize="0"/>
          <p:nvPr/>
        </p:nvPicPr>
        <p:blipFill rotWithShape="1">
          <a:blip r:embed="rId4">
            <a:alphaModFix/>
          </a:blip>
          <a:srcRect b="36404" l="23559" r="24962" t="32437"/>
          <a:stretch/>
        </p:blipFill>
        <p:spPr>
          <a:xfrm>
            <a:off x="6738938" y="3925152"/>
            <a:ext cx="3657600" cy="22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475" y="571933"/>
            <a:ext cx="9964016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5"/>
          <p:cNvSpPr txBox="1"/>
          <p:nvPr>
            <p:ph idx="1" type="body"/>
          </p:nvPr>
        </p:nvSpPr>
        <p:spPr>
          <a:xfrm>
            <a:off x="209863" y="1845733"/>
            <a:ext cx="4470292" cy="4308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800"/>
              <a:t>class avl_node</a:t>
            </a:r>
            <a:endParaRPr sz="2800"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800"/>
              <a:t>{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800"/>
              <a:t>    int value;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800"/>
              <a:t>        avl_node *left, *right;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800"/>
              <a:t>        public: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800"/>
              <a:t>	friend class avlTree;</a:t>
            </a:r>
            <a:endParaRPr sz="2600"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2800"/>
              <a:t>};</a:t>
            </a:r>
            <a:endParaRPr/>
          </a:p>
        </p:txBody>
      </p:sp>
      <p:sp>
        <p:nvSpPr>
          <p:cNvPr id="1073" name="Google Shape;1073;p135"/>
          <p:cNvSpPr txBox="1"/>
          <p:nvPr/>
        </p:nvSpPr>
        <p:spPr>
          <a:xfrm>
            <a:off x="5459104" y="313898"/>
            <a:ext cx="5558665" cy="6863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avlTree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avl_node *root;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public: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int height(avl_node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int diff(avl_node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avl_node *rr_rotation(avl_node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avl_node *ll_rotation(avl_node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avl_node *lr_rotation(avl_node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avl_node *rl_rotation(avl_node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avl_node* balance(avl_node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avl_node* insert();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avl_node* insert(avl_node *, 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void display(avl_node *, int);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void inorder(avl_node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void preorder(avl_node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void postorder(avl_node *);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avlTree()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root = NULL;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35"/>
          <p:cNvSpPr txBox="1"/>
          <p:nvPr/>
        </p:nvSpPr>
        <p:spPr>
          <a:xfrm>
            <a:off x="709449" y="849926"/>
            <a:ext cx="43355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 Structure for AVL Tree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3"/>
          <p:cNvSpPr txBox="1"/>
          <p:nvPr>
            <p:ph type="title"/>
          </p:nvPr>
        </p:nvSpPr>
        <p:spPr>
          <a:xfrm>
            <a:off x="2826326" y="286603"/>
            <a:ext cx="8329353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The Symbol Table</a:t>
            </a:r>
            <a:endParaRPr/>
          </a:p>
        </p:txBody>
      </p:sp>
      <p:sp>
        <p:nvSpPr>
          <p:cNvPr id="149" name="Google Shape;149;p73"/>
          <p:cNvSpPr txBox="1"/>
          <p:nvPr>
            <p:ph idx="1" type="body"/>
          </p:nvPr>
        </p:nvSpPr>
        <p:spPr>
          <a:xfrm>
            <a:off x="1179167" y="1905000"/>
            <a:ext cx="10080236" cy="180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When identifiers are found, they will be entered into a symbol table, which will hold all relevant information about identifiers.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400"/>
              <a:t>This information will be used later by the semantic analyzer and the code generator.</a:t>
            </a:r>
            <a:endParaRPr/>
          </a:p>
        </p:txBody>
      </p:sp>
      <p:grpSp>
        <p:nvGrpSpPr>
          <p:cNvPr id="150" name="Google Shape;150;p73"/>
          <p:cNvGrpSpPr/>
          <p:nvPr/>
        </p:nvGrpSpPr>
        <p:grpSpPr>
          <a:xfrm>
            <a:off x="2327563" y="3879831"/>
            <a:ext cx="6858000" cy="1828800"/>
            <a:chOff x="720" y="2736"/>
            <a:chExt cx="4320" cy="1152"/>
          </a:xfrm>
        </p:grpSpPr>
        <p:sp>
          <p:nvSpPr>
            <p:cNvPr id="151" name="Google Shape;151;p73"/>
            <p:cNvSpPr/>
            <p:nvPr/>
          </p:nvSpPr>
          <p:spPr>
            <a:xfrm>
              <a:off x="720" y="2736"/>
              <a:ext cx="864" cy="480"/>
            </a:xfrm>
            <a:prstGeom prst="rect">
              <a:avLst/>
            </a:prstGeom>
            <a:solidFill>
              <a:schemeClr val="folHlink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Lexical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3"/>
            <p:cNvSpPr/>
            <p:nvPr/>
          </p:nvSpPr>
          <p:spPr>
            <a:xfrm>
              <a:off x="3024" y="2736"/>
              <a:ext cx="864" cy="480"/>
            </a:xfrm>
            <a:prstGeom prst="rect">
              <a:avLst/>
            </a:prstGeom>
            <a:solidFill>
              <a:schemeClr val="folHlink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Semantic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3"/>
            <p:cNvSpPr/>
            <p:nvPr/>
          </p:nvSpPr>
          <p:spPr>
            <a:xfrm>
              <a:off x="4176" y="2736"/>
              <a:ext cx="864" cy="480"/>
            </a:xfrm>
            <a:prstGeom prst="rect">
              <a:avLst/>
            </a:prstGeom>
            <a:solidFill>
              <a:schemeClr val="folHlink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3"/>
            <p:cNvSpPr/>
            <p:nvPr/>
          </p:nvSpPr>
          <p:spPr>
            <a:xfrm>
              <a:off x="1872" y="3408"/>
              <a:ext cx="864" cy="480"/>
            </a:xfrm>
            <a:prstGeom prst="rect">
              <a:avLst/>
            </a:prstGeom>
            <a:solidFill>
              <a:schemeClr val="folHlink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Symbol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73"/>
            <p:cNvCxnSpPr/>
            <p:nvPr/>
          </p:nvCxnSpPr>
          <p:spPr>
            <a:xfrm>
              <a:off x="1584" y="2976"/>
              <a:ext cx="288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6" name="Google Shape;156;p73"/>
            <p:cNvCxnSpPr/>
            <p:nvPr/>
          </p:nvCxnSpPr>
          <p:spPr>
            <a:xfrm>
              <a:off x="1296" y="3216"/>
              <a:ext cx="576" cy="384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7" name="Google Shape;157;p73"/>
            <p:cNvCxnSpPr/>
            <p:nvPr/>
          </p:nvCxnSpPr>
          <p:spPr>
            <a:xfrm flipH="1" rot="10800000">
              <a:off x="2736" y="3216"/>
              <a:ext cx="720" cy="432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8" name="Google Shape;158;p73"/>
            <p:cNvCxnSpPr/>
            <p:nvPr/>
          </p:nvCxnSpPr>
          <p:spPr>
            <a:xfrm>
              <a:off x="3888" y="2976"/>
              <a:ext cx="288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9" name="Google Shape;159;p73"/>
            <p:cNvCxnSpPr/>
            <p:nvPr/>
          </p:nvCxnSpPr>
          <p:spPr>
            <a:xfrm flipH="1" rot="10800000">
              <a:off x="2736" y="3216"/>
              <a:ext cx="1632" cy="432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60" name="Google Shape;160;p73"/>
            <p:cNvSpPr/>
            <p:nvPr/>
          </p:nvSpPr>
          <p:spPr>
            <a:xfrm>
              <a:off x="1872" y="2736"/>
              <a:ext cx="864" cy="480"/>
            </a:xfrm>
            <a:prstGeom prst="rect">
              <a:avLst/>
            </a:prstGeom>
            <a:solidFill>
              <a:schemeClr val="folHlink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Syntax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" name="Google Shape;161;p73"/>
            <p:cNvCxnSpPr/>
            <p:nvPr/>
          </p:nvCxnSpPr>
          <p:spPr>
            <a:xfrm>
              <a:off x="2736" y="2976"/>
              <a:ext cx="288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62" name="Google Shape;162;p73"/>
            <p:cNvCxnSpPr/>
            <p:nvPr/>
          </p:nvCxnSpPr>
          <p:spPr>
            <a:xfrm>
              <a:off x="2304" y="3216"/>
              <a:ext cx="0" cy="192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</p:grpSp>
      <p:pic>
        <p:nvPicPr>
          <p:cNvPr id="163" name="Google Shape;16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136"/>
          <p:cNvPicPr preferRelativeResize="0"/>
          <p:nvPr/>
        </p:nvPicPr>
        <p:blipFill rotWithShape="1">
          <a:blip r:embed="rId3">
            <a:alphaModFix/>
          </a:blip>
          <a:srcRect b="0" l="55832" r="0" t="0"/>
          <a:stretch/>
        </p:blipFill>
        <p:spPr>
          <a:xfrm>
            <a:off x="9006348" y="1005258"/>
            <a:ext cx="2782796" cy="28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36"/>
          <p:cNvSpPr txBox="1"/>
          <p:nvPr>
            <p:ph idx="1" type="body"/>
          </p:nvPr>
        </p:nvSpPr>
        <p:spPr>
          <a:xfrm>
            <a:off x="438519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3200"/>
              <a:t>avl_node* avlTree:: LL_rotation (avl_node *parent)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3200"/>
              <a:t>{</a:t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US" sz="3200"/>
              <a:t>   	avl_node * temp = parent-&gt;left;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3200"/>
              <a:t>    	parent-&gt;left = temp-&gt;right;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3200"/>
              <a:t>    	temp-&gt;right = parent;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3200"/>
              <a:t>    	return temp;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3200"/>
              <a:t>}</a:t>
            </a:r>
            <a:endParaRPr/>
          </a:p>
        </p:txBody>
      </p:sp>
      <p:sp>
        <p:nvSpPr>
          <p:cNvPr id="1081" name="Google Shape;1081;p136"/>
          <p:cNvSpPr txBox="1"/>
          <p:nvPr/>
        </p:nvSpPr>
        <p:spPr>
          <a:xfrm>
            <a:off x="1419366" y="873457"/>
            <a:ext cx="33787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 Rotation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6243" y="3962400"/>
            <a:ext cx="60579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36"/>
          <p:cNvSpPr txBox="1"/>
          <p:nvPr/>
        </p:nvSpPr>
        <p:spPr>
          <a:xfrm>
            <a:off x="8713455" y="2157428"/>
            <a:ext cx="9020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36"/>
          <p:cNvSpPr txBox="1"/>
          <p:nvPr/>
        </p:nvSpPr>
        <p:spPr>
          <a:xfrm>
            <a:off x="8851566" y="1581343"/>
            <a:ext cx="10715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5" name="Google Shape;1085;p136"/>
          <p:cNvCxnSpPr/>
          <p:nvPr/>
        </p:nvCxnSpPr>
        <p:spPr>
          <a:xfrm>
            <a:off x="10115550" y="1981453"/>
            <a:ext cx="100013" cy="847472"/>
          </a:xfrm>
          <a:prstGeom prst="straightConnector1">
            <a:avLst/>
          </a:prstGeom>
          <a:noFill/>
          <a:ln cap="flat" cmpd="sng" w="28575">
            <a:solidFill>
              <a:srgbClr val="4561A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6" name="Google Shape;1086;p136"/>
          <p:cNvCxnSpPr/>
          <p:nvPr/>
        </p:nvCxnSpPr>
        <p:spPr>
          <a:xfrm rot="-5400000">
            <a:off x="9759649" y="2017388"/>
            <a:ext cx="711900" cy="456900"/>
          </a:xfrm>
          <a:prstGeom prst="curvedConnector3">
            <a:avLst>
              <a:gd fmla="val -8203" name="adj1"/>
            </a:avLst>
          </a:prstGeom>
          <a:noFill/>
          <a:ln cap="flat" cmpd="sng" w="28575">
            <a:solidFill>
              <a:srgbClr val="4561A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7" name="Google Shape;1087;p136"/>
          <p:cNvSpPr txBox="1"/>
          <p:nvPr/>
        </p:nvSpPr>
        <p:spPr>
          <a:xfrm>
            <a:off x="5109512" y="4653370"/>
            <a:ext cx="19145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return address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236" y="2644442"/>
            <a:ext cx="50673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4584" y="4729169"/>
            <a:ext cx="41814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37"/>
          <p:cNvSpPr txBox="1"/>
          <p:nvPr/>
        </p:nvSpPr>
        <p:spPr>
          <a:xfrm>
            <a:off x="1419366" y="873457"/>
            <a:ext cx="5213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RR  Rotation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37"/>
          <p:cNvSpPr txBox="1"/>
          <p:nvPr/>
        </p:nvSpPr>
        <p:spPr>
          <a:xfrm>
            <a:off x="11199479" y="3571875"/>
            <a:ext cx="9020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37"/>
          <p:cNvSpPr txBox="1"/>
          <p:nvPr/>
        </p:nvSpPr>
        <p:spPr>
          <a:xfrm>
            <a:off x="11120438" y="3038671"/>
            <a:ext cx="9239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37"/>
          <p:cNvSpPr txBox="1"/>
          <p:nvPr>
            <p:ph idx="1" type="body"/>
          </p:nvPr>
        </p:nvSpPr>
        <p:spPr>
          <a:xfrm>
            <a:off x="257175" y="1667418"/>
            <a:ext cx="861536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3200"/>
              <a:t>avl_node* avlTree:: RR_rotation (avl</a:t>
            </a:r>
            <a:r>
              <a:rPr lang="en-US" sz="3200">
                <a:solidFill>
                  <a:schemeClr val="dk1"/>
                </a:solidFill>
              </a:rPr>
              <a:t>_</a:t>
            </a:r>
            <a:r>
              <a:rPr lang="en-US" sz="3200"/>
              <a:t>node *parent)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3200"/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3200"/>
              <a:t>    	avl_node* temp = parent-&gt;right;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3200"/>
              <a:t>    	parent-&gt;right = temp-&gt;left;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	temp-&gt;left = parent;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	return temp;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3200"/>
              <a:t>}</a:t>
            </a:r>
            <a:endParaRPr/>
          </a:p>
        </p:txBody>
      </p:sp>
      <p:cxnSp>
        <p:nvCxnSpPr>
          <p:cNvPr id="1098" name="Google Shape;1098;p137"/>
          <p:cNvCxnSpPr/>
          <p:nvPr/>
        </p:nvCxnSpPr>
        <p:spPr>
          <a:xfrm flipH="1">
            <a:off x="10472738" y="3571875"/>
            <a:ext cx="14287" cy="628650"/>
          </a:xfrm>
          <a:prstGeom prst="straightConnector1">
            <a:avLst/>
          </a:prstGeom>
          <a:noFill/>
          <a:ln cap="flat" cmpd="sng" w="28575">
            <a:solidFill>
              <a:srgbClr val="4561A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9" name="Google Shape;1099;p137"/>
          <p:cNvCxnSpPr/>
          <p:nvPr/>
        </p:nvCxnSpPr>
        <p:spPr>
          <a:xfrm flipH="1" rot="5400000">
            <a:off x="10304816" y="3654109"/>
            <a:ext cx="507300" cy="342900"/>
          </a:xfrm>
          <a:prstGeom prst="curvedConnector3">
            <a:avLst>
              <a:gd fmla="val -124612" name="adj1"/>
            </a:avLst>
          </a:prstGeom>
          <a:noFill/>
          <a:ln cap="flat" cmpd="sng" w="28575">
            <a:solidFill>
              <a:srgbClr val="4561A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0" name="Google Shape;1100;p137"/>
          <p:cNvSpPr txBox="1"/>
          <p:nvPr/>
        </p:nvSpPr>
        <p:spPr>
          <a:xfrm>
            <a:off x="7758113" y="5256492"/>
            <a:ext cx="19145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return address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3277" y="147484"/>
            <a:ext cx="6589955" cy="4659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38"/>
          <p:cNvSpPr txBox="1"/>
          <p:nvPr>
            <p:ph idx="1" type="body"/>
          </p:nvPr>
        </p:nvSpPr>
        <p:spPr>
          <a:xfrm>
            <a:off x="111124" y="3153212"/>
            <a:ext cx="7375512" cy="3503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18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avl_node* avlTree:: LR_rotation (avl_node *parent)</a:t>
            </a:r>
            <a:endParaRPr/>
          </a:p>
          <a:p>
            <a:pPr indent="0" lvl="0" marL="18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{</a:t>
            </a:r>
            <a:endParaRPr/>
          </a:p>
          <a:p>
            <a:pPr indent="0" lvl="0" marL="18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avl_node *temp = parent-&gt;left;</a:t>
            </a:r>
            <a:endParaRPr/>
          </a:p>
          <a:p>
            <a:pPr indent="0" lvl="0" marL="18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parent-&gt;left = RR_rotation (temp); //calling RR rotation</a:t>
            </a:r>
            <a:endParaRPr/>
          </a:p>
          <a:p>
            <a:pPr indent="0" lvl="0" marL="18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return LL_rotation (parent); </a:t>
            </a:r>
            <a:endParaRPr/>
          </a:p>
          <a:p>
            <a:pPr indent="0" lvl="0" marL="18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// return root after LL rotation</a:t>
            </a:r>
            <a:endParaRPr/>
          </a:p>
          <a:p>
            <a:pPr indent="0" lvl="0" marL="18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}</a:t>
            </a:r>
            <a:endParaRPr/>
          </a:p>
        </p:txBody>
      </p:sp>
      <p:sp>
        <p:nvSpPr>
          <p:cNvPr id="1107" name="Google Shape;1107;p138"/>
          <p:cNvSpPr txBox="1"/>
          <p:nvPr/>
        </p:nvSpPr>
        <p:spPr>
          <a:xfrm>
            <a:off x="1419366" y="873457"/>
            <a:ext cx="5213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LR  Rotation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38"/>
          <p:cNvSpPr txBox="1"/>
          <p:nvPr/>
        </p:nvSpPr>
        <p:spPr>
          <a:xfrm>
            <a:off x="9109030" y="1313829"/>
            <a:ext cx="9020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38"/>
          <p:cNvSpPr txBox="1"/>
          <p:nvPr/>
        </p:nvSpPr>
        <p:spPr>
          <a:xfrm>
            <a:off x="9109030" y="873457"/>
            <a:ext cx="10715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138"/>
          <p:cNvCxnSpPr/>
          <p:nvPr/>
        </p:nvCxnSpPr>
        <p:spPr>
          <a:xfrm>
            <a:off x="10358438" y="1273567"/>
            <a:ext cx="14287" cy="812408"/>
          </a:xfrm>
          <a:prstGeom prst="straightConnector1">
            <a:avLst/>
          </a:prstGeom>
          <a:noFill/>
          <a:ln cap="flat" cmpd="sng" w="28575">
            <a:solidFill>
              <a:srgbClr val="4561A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1" name="Google Shape;1111;p138"/>
          <p:cNvCxnSpPr/>
          <p:nvPr/>
        </p:nvCxnSpPr>
        <p:spPr>
          <a:xfrm>
            <a:off x="7586663" y="3529013"/>
            <a:ext cx="228601" cy="300035"/>
          </a:xfrm>
          <a:prstGeom prst="straightConnector1">
            <a:avLst/>
          </a:prstGeom>
          <a:noFill/>
          <a:ln cap="flat" cmpd="sng" w="28575">
            <a:solidFill>
              <a:srgbClr val="4561A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2" name="Google Shape;1112;p138"/>
          <p:cNvSpPr txBox="1"/>
          <p:nvPr/>
        </p:nvSpPr>
        <p:spPr>
          <a:xfrm>
            <a:off x="5438125" y="2953157"/>
            <a:ext cx="19145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return address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9481" y="94557"/>
            <a:ext cx="6290844" cy="4426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39"/>
          <p:cNvSpPr txBox="1"/>
          <p:nvPr>
            <p:ph idx="1" type="body"/>
          </p:nvPr>
        </p:nvSpPr>
        <p:spPr>
          <a:xfrm>
            <a:off x="81675" y="3103877"/>
            <a:ext cx="7618706" cy="352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avl_node* avlTree:: RL_rotation (avl_node *parent)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{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avl_node *temp = parent-&gt;right;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parent-&gt;right = LL_rotation (temp); // calling LL rotation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return RR_rotation (parent);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// return root after RR rotation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}</a:t>
            </a:r>
            <a:endParaRPr/>
          </a:p>
        </p:txBody>
      </p:sp>
      <p:sp>
        <p:nvSpPr>
          <p:cNvPr id="1119" name="Google Shape;1119;p139"/>
          <p:cNvSpPr txBox="1"/>
          <p:nvPr/>
        </p:nvSpPr>
        <p:spPr>
          <a:xfrm>
            <a:off x="1419366" y="873457"/>
            <a:ext cx="5213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RL  Rotation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39"/>
          <p:cNvSpPr txBox="1"/>
          <p:nvPr/>
        </p:nvSpPr>
        <p:spPr>
          <a:xfrm>
            <a:off x="11285207" y="1185869"/>
            <a:ext cx="902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1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39"/>
          <p:cNvSpPr txBox="1"/>
          <p:nvPr/>
        </p:nvSpPr>
        <p:spPr>
          <a:xfrm>
            <a:off x="11177587" y="573363"/>
            <a:ext cx="923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endParaRPr b="0" i="0" sz="1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139"/>
          <p:cNvCxnSpPr/>
          <p:nvPr/>
        </p:nvCxnSpPr>
        <p:spPr>
          <a:xfrm>
            <a:off x="10987088" y="1370535"/>
            <a:ext cx="71437" cy="758303"/>
          </a:xfrm>
          <a:prstGeom prst="straightConnector1">
            <a:avLst/>
          </a:prstGeom>
          <a:noFill/>
          <a:ln cap="flat" cmpd="sng" w="28575">
            <a:solidFill>
              <a:srgbClr val="4561A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3" name="Google Shape;1123;p139"/>
          <p:cNvCxnSpPr/>
          <p:nvPr/>
        </p:nvCxnSpPr>
        <p:spPr>
          <a:xfrm flipH="1">
            <a:off x="6986589" y="3103877"/>
            <a:ext cx="257174" cy="382273"/>
          </a:xfrm>
          <a:prstGeom prst="straightConnector1">
            <a:avLst/>
          </a:prstGeom>
          <a:noFill/>
          <a:ln cap="flat" cmpd="sng" w="28575">
            <a:solidFill>
              <a:srgbClr val="4561A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4" name="Google Shape;1124;p139"/>
          <p:cNvSpPr txBox="1"/>
          <p:nvPr/>
        </p:nvSpPr>
        <p:spPr>
          <a:xfrm>
            <a:off x="7700381" y="2703767"/>
            <a:ext cx="19145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return address</a:t>
            </a:r>
            <a:endParaRPr b="0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40"/>
          <p:cNvSpPr/>
          <p:nvPr/>
        </p:nvSpPr>
        <p:spPr>
          <a:xfrm>
            <a:off x="109341" y="167556"/>
            <a:ext cx="5186855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 avlTree::diff(avl_node *temp)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int l_height = height (temp-&gt;left);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int r_height = height (temp-&gt;right);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int b_factor= l_height - r_height;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return b_factor;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40"/>
          <p:cNvSpPr/>
          <p:nvPr/>
        </p:nvSpPr>
        <p:spPr>
          <a:xfrm>
            <a:off x="5191432" y="550513"/>
            <a:ext cx="7000568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 avlTree::height(avl_node *temp)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int h = 0;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if (temp != NULL)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{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int l_height = height (temp-&gt;left);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int r_height = height (temp-&gt;right);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int max_height = max (l_height, r_height);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h = max_height + 1;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return h;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1" name="Google Shape;1131;p140"/>
          <p:cNvGrpSpPr/>
          <p:nvPr/>
        </p:nvGrpSpPr>
        <p:grpSpPr>
          <a:xfrm>
            <a:off x="186813" y="2971800"/>
            <a:ext cx="3581400" cy="2971800"/>
            <a:chOff x="480" y="2208"/>
            <a:chExt cx="2256" cy="1872"/>
          </a:xfrm>
        </p:grpSpPr>
        <p:sp>
          <p:nvSpPr>
            <p:cNvPr id="1132" name="Google Shape;1132;p140"/>
            <p:cNvSpPr/>
            <p:nvPr/>
          </p:nvSpPr>
          <p:spPr>
            <a:xfrm>
              <a:off x="1200" y="2352"/>
              <a:ext cx="336" cy="288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1133" name="Google Shape;1133;p140"/>
            <p:cNvSpPr/>
            <p:nvPr/>
          </p:nvSpPr>
          <p:spPr>
            <a:xfrm>
              <a:off x="624" y="2976"/>
              <a:ext cx="336" cy="288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134" name="Google Shape;1134;p140"/>
            <p:cNvSpPr/>
            <p:nvPr/>
          </p:nvSpPr>
          <p:spPr>
            <a:xfrm>
              <a:off x="1392" y="3792"/>
              <a:ext cx="336" cy="288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/>
            </a:p>
          </p:txBody>
        </p:sp>
        <p:sp>
          <p:nvSpPr>
            <p:cNvPr id="1135" name="Google Shape;1135;p140"/>
            <p:cNvSpPr/>
            <p:nvPr/>
          </p:nvSpPr>
          <p:spPr>
            <a:xfrm>
              <a:off x="1776" y="3024"/>
              <a:ext cx="336" cy="288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/>
            </a:p>
          </p:txBody>
        </p:sp>
        <p:cxnSp>
          <p:nvCxnSpPr>
            <p:cNvPr id="1136" name="Google Shape;1136;p140"/>
            <p:cNvCxnSpPr/>
            <p:nvPr/>
          </p:nvCxnSpPr>
          <p:spPr>
            <a:xfrm flipH="1">
              <a:off x="864" y="2640"/>
              <a:ext cx="432" cy="3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140"/>
            <p:cNvCxnSpPr/>
            <p:nvPr/>
          </p:nvCxnSpPr>
          <p:spPr>
            <a:xfrm>
              <a:off x="1392" y="2640"/>
              <a:ext cx="432" cy="43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p140"/>
            <p:cNvCxnSpPr/>
            <p:nvPr/>
          </p:nvCxnSpPr>
          <p:spPr>
            <a:xfrm flipH="1">
              <a:off x="1536" y="3312"/>
              <a:ext cx="336" cy="4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9" name="Google Shape;1139;p140"/>
            <p:cNvSpPr txBox="1"/>
            <p:nvPr/>
          </p:nvSpPr>
          <p:spPr>
            <a:xfrm>
              <a:off x="1536" y="2208"/>
              <a:ext cx="28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-1</a:t>
              </a:r>
              <a:endParaRPr/>
            </a:p>
          </p:txBody>
        </p:sp>
        <p:sp>
          <p:nvSpPr>
            <p:cNvPr id="1140" name="Google Shape;1140;p140"/>
            <p:cNvSpPr txBox="1"/>
            <p:nvPr/>
          </p:nvSpPr>
          <p:spPr>
            <a:xfrm>
              <a:off x="480" y="2784"/>
              <a:ext cx="192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  <p:sp>
          <p:nvSpPr>
            <p:cNvPr id="1141" name="Google Shape;1141;p140"/>
            <p:cNvSpPr txBox="1"/>
            <p:nvPr/>
          </p:nvSpPr>
          <p:spPr>
            <a:xfrm>
              <a:off x="1872" y="2784"/>
              <a:ext cx="28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  <p:sp>
          <p:nvSpPr>
            <p:cNvPr id="1142" name="Google Shape;1142;p140"/>
            <p:cNvSpPr txBox="1"/>
            <p:nvPr/>
          </p:nvSpPr>
          <p:spPr>
            <a:xfrm>
              <a:off x="1728" y="3648"/>
              <a:ext cx="192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  <p:sp>
          <p:nvSpPr>
            <p:cNvPr id="1143" name="Google Shape;1143;p140"/>
            <p:cNvSpPr/>
            <p:nvPr/>
          </p:nvSpPr>
          <p:spPr>
            <a:xfrm>
              <a:off x="2208" y="3744"/>
              <a:ext cx="336" cy="288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  <p:cxnSp>
          <p:nvCxnSpPr>
            <p:cNvPr id="1144" name="Google Shape;1144;p140"/>
            <p:cNvCxnSpPr/>
            <p:nvPr/>
          </p:nvCxnSpPr>
          <p:spPr>
            <a:xfrm>
              <a:off x="2016" y="3312"/>
              <a:ext cx="240" cy="4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5" name="Google Shape;1145;p140"/>
            <p:cNvSpPr txBox="1"/>
            <p:nvPr/>
          </p:nvSpPr>
          <p:spPr>
            <a:xfrm>
              <a:off x="2544" y="3792"/>
              <a:ext cx="192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41"/>
          <p:cNvPicPr preferRelativeResize="0"/>
          <p:nvPr/>
        </p:nvPicPr>
        <p:blipFill rotWithShape="1">
          <a:blip r:embed="rId3">
            <a:alphaModFix/>
          </a:blip>
          <a:srcRect b="0" l="55832" r="0" t="0"/>
          <a:stretch/>
        </p:blipFill>
        <p:spPr>
          <a:xfrm>
            <a:off x="4573344" y="244241"/>
            <a:ext cx="2782796" cy="28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41"/>
          <p:cNvSpPr/>
          <p:nvPr/>
        </p:nvSpPr>
        <p:spPr>
          <a:xfrm>
            <a:off x="117140" y="100903"/>
            <a:ext cx="6096000" cy="652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avl_node* avlTree:: balance(avl_node *temp)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int bal_factor = diff (temp);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if (bal_factor &gt; 1)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{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if (diff (temp-&gt;left) &gt; 0)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temp = LL_rotation (temp);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else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temp = LR_rotation (temp);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else if (bal_factor &lt; -1)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{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if (diff (temp-&gt;right) &gt; 0)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temp = RL_rotation (temp);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else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temp = RR_rotation (temp);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return temp;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2" name="Google Shape;1152;p141"/>
          <p:cNvPicPr preferRelativeResize="0"/>
          <p:nvPr/>
        </p:nvPicPr>
        <p:blipFill rotWithShape="1">
          <a:blip r:embed="rId4">
            <a:alphaModFix/>
          </a:blip>
          <a:srcRect b="34033" l="59104" r="-544" t="173"/>
          <a:stretch/>
        </p:blipFill>
        <p:spPr>
          <a:xfrm>
            <a:off x="7938509" y="132439"/>
            <a:ext cx="2730835" cy="306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41"/>
          <p:cNvPicPr preferRelativeResize="0"/>
          <p:nvPr/>
        </p:nvPicPr>
        <p:blipFill rotWithShape="1">
          <a:blip r:embed="rId5">
            <a:alphaModFix/>
          </a:blip>
          <a:srcRect b="32169" l="57844" r="0" t="-1"/>
          <a:stretch/>
        </p:blipFill>
        <p:spPr>
          <a:xfrm>
            <a:off x="4573344" y="3198366"/>
            <a:ext cx="2652000" cy="300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41"/>
          <p:cNvPicPr preferRelativeResize="0"/>
          <p:nvPr/>
        </p:nvPicPr>
        <p:blipFill rotWithShape="1">
          <a:blip r:embed="rId6">
            <a:alphaModFix/>
          </a:blip>
          <a:srcRect b="37079" l="56810" r="0" t="0"/>
          <a:stretch/>
        </p:blipFill>
        <p:spPr>
          <a:xfrm>
            <a:off x="8158163" y="3598391"/>
            <a:ext cx="2836186" cy="2745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2"/>
          <p:cNvSpPr txBox="1"/>
          <p:nvPr>
            <p:ph idx="1" type="body"/>
          </p:nvPr>
        </p:nvSpPr>
        <p:spPr>
          <a:xfrm>
            <a:off x="225742" y="284813"/>
            <a:ext cx="6717983" cy="5863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void avlTree::insert()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{</a:t>
            </a:r>
            <a:endParaRPr/>
          </a:p>
          <a:p>
            <a:pPr indent="0" lvl="1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	char ch;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	do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	{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 		avl_node *temp;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		cout&lt;&lt;“Enter word and it’s meaning”;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		cin&gt;&gt;temp-&gt;word&gt;&gt;temp-&gt;meaning;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  		root=insert(root, temp);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		cout&lt;&lt;“Enter your choice”;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		cin&gt;&gt;ch;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	}while(ch == ‘Y’);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3"/>
          <p:cNvSpPr txBox="1"/>
          <p:nvPr>
            <p:ph idx="1" type="body"/>
          </p:nvPr>
        </p:nvSpPr>
        <p:spPr>
          <a:xfrm>
            <a:off x="143551" y="125089"/>
            <a:ext cx="5840989" cy="6629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avl_node* avlTree::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insert( avl_node *root, avl_node *temp)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if (root == NULL)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{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  root = new avl_node;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  root-&gt;word= temp-&gt;word;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root-&gt;meaning= temp-&gt;meaning;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  root-&gt;left = NULL;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  root-&gt;right = NULL;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  return root;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else if (temp-&gt;word&lt; root-&gt;data)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{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  root-&gt;left = insert(root-&gt;left, temp);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  root = balance (root);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else if (temp-&gt;word &gt;= root-&gt;data)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{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  root-&gt;right = insert(root-&gt;right, </a:t>
            </a:r>
            <a:r>
              <a:rPr lang="en-US" sz="1600"/>
              <a:t>temp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   root = balance (root);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    return root;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165" name="Google Shape;1165;p143"/>
          <p:cNvSpPr/>
          <p:nvPr/>
        </p:nvSpPr>
        <p:spPr>
          <a:xfrm>
            <a:off x="7356140" y="1538749"/>
            <a:ext cx="5334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1166" name="Google Shape;1166;p143"/>
          <p:cNvSpPr/>
          <p:nvPr/>
        </p:nvSpPr>
        <p:spPr>
          <a:xfrm>
            <a:off x="6441740" y="2529349"/>
            <a:ext cx="5334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1167" name="Google Shape;1167;p143"/>
          <p:cNvSpPr/>
          <p:nvPr/>
        </p:nvSpPr>
        <p:spPr>
          <a:xfrm>
            <a:off x="7660940" y="3824749"/>
            <a:ext cx="5334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1168" name="Google Shape;1168;p143"/>
          <p:cNvSpPr/>
          <p:nvPr/>
        </p:nvSpPr>
        <p:spPr>
          <a:xfrm>
            <a:off x="8270540" y="2605549"/>
            <a:ext cx="5334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</p:txBody>
      </p:sp>
      <p:cxnSp>
        <p:nvCxnSpPr>
          <p:cNvPr id="1169" name="Google Shape;1169;p143"/>
          <p:cNvCxnSpPr/>
          <p:nvPr/>
        </p:nvCxnSpPr>
        <p:spPr>
          <a:xfrm flipH="1">
            <a:off x="6822740" y="1995949"/>
            <a:ext cx="68580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143"/>
          <p:cNvCxnSpPr/>
          <p:nvPr/>
        </p:nvCxnSpPr>
        <p:spPr>
          <a:xfrm>
            <a:off x="7660940" y="1995949"/>
            <a:ext cx="6858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143"/>
          <p:cNvCxnSpPr/>
          <p:nvPr/>
        </p:nvCxnSpPr>
        <p:spPr>
          <a:xfrm flipH="1">
            <a:off x="7889540" y="3062749"/>
            <a:ext cx="53340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143"/>
          <p:cNvSpPr txBox="1"/>
          <p:nvPr/>
        </p:nvSpPr>
        <p:spPr>
          <a:xfrm>
            <a:off x="7889540" y="1310149"/>
            <a:ext cx="457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</a:t>
            </a:r>
            <a:endParaRPr/>
          </a:p>
        </p:txBody>
      </p:sp>
      <p:sp>
        <p:nvSpPr>
          <p:cNvPr id="1173" name="Google Shape;1173;p143"/>
          <p:cNvSpPr txBox="1"/>
          <p:nvPr/>
        </p:nvSpPr>
        <p:spPr>
          <a:xfrm>
            <a:off x="6213140" y="2224549"/>
            <a:ext cx="304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1174" name="Google Shape;1174;p143"/>
          <p:cNvSpPr txBox="1"/>
          <p:nvPr/>
        </p:nvSpPr>
        <p:spPr>
          <a:xfrm>
            <a:off x="8422940" y="2224549"/>
            <a:ext cx="457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endParaRPr/>
          </a:p>
        </p:txBody>
      </p:sp>
      <p:sp>
        <p:nvSpPr>
          <p:cNvPr id="1175" name="Google Shape;1175;p143"/>
          <p:cNvSpPr txBox="1"/>
          <p:nvPr/>
        </p:nvSpPr>
        <p:spPr>
          <a:xfrm>
            <a:off x="8194340" y="3596149"/>
            <a:ext cx="304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1176" name="Google Shape;1176;p143"/>
          <p:cNvSpPr/>
          <p:nvPr/>
        </p:nvSpPr>
        <p:spPr>
          <a:xfrm>
            <a:off x="8956340" y="3748549"/>
            <a:ext cx="5334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cxnSp>
        <p:nvCxnSpPr>
          <p:cNvPr id="1177" name="Google Shape;1177;p143"/>
          <p:cNvCxnSpPr/>
          <p:nvPr/>
        </p:nvCxnSpPr>
        <p:spPr>
          <a:xfrm>
            <a:off x="8575340" y="3002424"/>
            <a:ext cx="457200" cy="8223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143"/>
          <p:cNvSpPr txBox="1"/>
          <p:nvPr/>
        </p:nvSpPr>
        <p:spPr>
          <a:xfrm>
            <a:off x="9489740" y="3824749"/>
            <a:ext cx="457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endParaRPr/>
          </a:p>
        </p:txBody>
      </p:sp>
      <p:cxnSp>
        <p:nvCxnSpPr>
          <p:cNvPr id="1179" name="Google Shape;1179;p143"/>
          <p:cNvCxnSpPr/>
          <p:nvPr/>
        </p:nvCxnSpPr>
        <p:spPr>
          <a:xfrm>
            <a:off x="9261140" y="4221624"/>
            <a:ext cx="381000" cy="5307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143"/>
          <p:cNvSpPr txBox="1"/>
          <p:nvPr/>
        </p:nvSpPr>
        <p:spPr>
          <a:xfrm>
            <a:off x="9946940" y="4662949"/>
            <a:ext cx="304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1181" name="Google Shape;1181;p143"/>
          <p:cNvSpPr/>
          <p:nvPr/>
        </p:nvSpPr>
        <p:spPr>
          <a:xfrm>
            <a:off x="9337340" y="4736487"/>
            <a:ext cx="5334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sp>
        <p:nvSpPr>
          <p:cNvPr id="1182" name="Google Shape;1182;p143"/>
          <p:cNvSpPr txBox="1"/>
          <p:nvPr/>
        </p:nvSpPr>
        <p:spPr>
          <a:xfrm>
            <a:off x="6365540" y="432619"/>
            <a:ext cx="3505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9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44"/>
          <p:cNvSpPr txBox="1"/>
          <p:nvPr>
            <p:ph idx="1" type="body"/>
          </p:nvPr>
        </p:nvSpPr>
        <p:spPr>
          <a:xfrm>
            <a:off x="971156" y="458367"/>
            <a:ext cx="10058400" cy="5832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Algorithm display (node *ptr, int level)  // consider level =1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{   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if (ptr!=NULL)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{        display(ptr-&gt;right, level + 1);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    printf("\n");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    if (ptr == root)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    cout&lt;&lt;"Root -&gt; ";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    for (i = 0; i &lt; level &amp;&amp; ptr != root; i++)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        cout&lt;&lt;"        ";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    cout&lt;&lt;ptr-&gt;data;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    display(ptr-&gt;left, level + 1);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    }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2400"/>
              <a:t>}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4"/>
          <p:cNvSpPr txBox="1"/>
          <p:nvPr>
            <p:ph type="title"/>
          </p:nvPr>
        </p:nvSpPr>
        <p:spPr>
          <a:xfrm>
            <a:off x="1884217" y="403619"/>
            <a:ext cx="9195739" cy="5330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33332"/>
              <a:buFont typeface="Calibri"/>
              <a:buNone/>
            </a:pPr>
            <a:r>
              <a:rPr lang="en-US" sz="4000"/>
              <a:t>SYMBOL TABLE - NAMES</a:t>
            </a:r>
            <a:endParaRPr/>
          </a:p>
        </p:txBody>
      </p:sp>
      <p:grpSp>
        <p:nvGrpSpPr>
          <p:cNvPr id="169" name="Google Shape;169;p74"/>
          <p:cNvGrpSpPr/>
          <p:nvPr/>
        </p:nvGrpSpPr>
        <p:grpSpPr>
          <a:xfrm>
            <a:off x="2676500" y="1179354"/>
            <a:ext cx="7286676" cy="4286280"/>
            <a:chOff x="2524100" y="1428736"/>
            <a:chExt cx="7286676" cy="4286280"/>
          </a:xfrm>
        </p:grpSpPr>
        <p:sp>
          <p:nvSpPr>
            <p:cNvPr id="170" name="Google Shape;170;p74"/>
            <p:cNvSpPr/>
            <p:nvPr/>
          </p:nvSpPr>
          <p:spPr>
            <a:xfrm>
              <a:off x="2524100" y="3286124"/>
              <a:ext cx="1785950" cy="714380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364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4"/>
            <p:cNvSpPr/>
            <p:nvPr/>
          </p:nvSpPr>
          <p:spPr>
            <a:xfrm>
              <a:off x="3024166" y="1428736"/>
              <a:ext cx="3429024" cy="428628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64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Variable and labels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4"/>
            <p:cNvSpPr/>
            <p:nvPr/>
          </p:nvSpPr>
          <p:spPr>
            <a:xfrm>
              <a:off x="6810380" y="2714620"/>
              <a:ext cx="1928826" cy="428628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64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Constant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4"/>
            <p:cNvSpPr/>
            <p:nvPr/>
          </p:nvSpPr>
          <p:spPr>
            <a:xfrm>
              <a:off x="6881818" y="4071942"/>
              <a:ext cx="2286016" cy="35719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64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RecordField</a:t>
              </a:r>
              <a:endParaRPr b="1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4"/>
            <p:cNvSpPr/>
            <p:nvPr/>
          </p:nvSpPr>
          <p:spPr>
            <a:xfrm>
              <a:off x="8096264" y="3429000"/>
              <a:ext cx="1714512" cy="428628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64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Record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4"/>
            <p:cNvSpPr/>
            <p:nvPr/>
          </p:nvSpPr>
          <p:spPr>
            <a:xfrm>
              <a:off x="5595934" y="2071678"/>
              <a:ext cx="2357454" cy="428628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64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Parameter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4"/>
            <p:cNvSpPr/>
            <p:nvPr/>
          </p:nvSpPr>
          <p:spPr>
            <a:xfrm>
              <a:off x="5667372" y="4714884"/>
              <a:ext cx="2286016" cy="428628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64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Procedure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4"/>
            <p:cNvSpPr/>
            <p:nvPr/>
          </p:nvSpPr>
          <p:spPr>
            <a:xfrm>
              <a:off x="2809852" y="5286388"/>
              <a:ext cx="2786082" cy="428628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64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Array and files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8" name="Google Shape;178;p74"/>
            <p:cNvCxnSpPr>
              <a:stCxn id="170" idx="0"/>
              <a:endCxn id="171" idx="2"/>
            </p:cNvCxnSpPr>
            <p:nvPr/>
          </p:nvCxnSpPr>
          <p:spPr>
            <a:xfrm flipH="1" rot="10800000">
              <a:off x="3417075" y="1857224"/>
              <a:ext cx="1321500" cy="142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9" name="Google Shape;179;p74"/>
            <p:cNvCxnSpPr>
              <a:stCxn id="170" idx="7"/>
              <a:endCxn id="175" idx="1"/>
            </p:cNvCxnSpPr>
            <p:nvPr/>
          </p:nvCxnSpPr>
          <p:spPr>
            <a:xfrm flipH="1" rot="10800000">
              <a:off x="4048504" y="2285843"/>
              <a:ext cx="1547400" cy="1104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80" name="Google Shape;180;p74"/>
            <p:cNvCxnSpPr>
              <a:stCxn id="170" idx="6"/>
              <a:endCxn id="172" idx="1"/>
            </p:cNvCxnSpPr>
            <p:nvPr/>
          </p:nvCxnSpPr>
          <p:spPr>
            <a:xfrm flipH="1" rot="10800000">
              <a:off x="4310050" y="2929014"/>
              <a:ext cx="2500200" cy="71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81" name="Google Shape;181;p74"/>
            <p:cNvCxnSpPr>
              <a:stCxn id="170" idx="6"/>
              <a:endCxn id="174" idx="1"/>
            </p:cNvCxnSpPr>
            <p:nvPr/>
          </p:nvCxnSpPr>
          <p:spPr>
            <a:xfrm>
              <a:off x="4310050" y="3643314"/>
              <a:ext cx="378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82" name="Google Shape;182;p74"/>
            <p:cNvCxnSpPr>
              <a:stCxn id="170" idx="6"/>
              <a:endCxn id="173" idx="1"/>
            </p:cNvCxnSpPr>
            <p:nvPr/>
          </p:nvCxnSpPr>
          <p:spPr>
            <a:xfrm>
              <a:off x="4310050" y="3643314"/>
              <a:ext cx="2571900" cy="607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83" name="Google Shape;183;p74"/>
            <p:cNvCxnSpPr>
              <a:stCxn id="170" idx="5"/>
              <a:endCxn id="176" idx="1"/>
            </p:cNvCxnSpPr>
            <p:nvPr/>
          </p:nvCxnSpPr>
          <p:spPr>
            <a:xfrm>
              <a:off x="4048504" y="3895885"/>
              <a:ext cx="1618800" cy="1033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84" name="Google Shape;184;p74"/>
            <p:cNvCxnSpPr>
              <a:stCxn id="170" idx="4"/>
              <a:endCxn id="177" idx="0"/>
            </p:cNvCxnSpPr>
            <p:nvPr/>
          </p:nvCxnSpPr>
          <p:spPr>
            <a:xfrm>
              <a:off x="3417075" y="4000504"/>
              <a:ext cx="785700" cy="128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id="185" name="Google Shape;18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5"/>
          <p:cNvSpPr txBox="1"/>
          <p:nvPr>
            <p:ph type="title"/>
          </p:nvPr>
        </p:nvSpPr>
        <p:spPr>
          <a:xfrm>
            <a:off x="2424545" y="309116"/>
            <a:ext cx="6900834" cy="7161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SYMBOL TABLE-ATTRIBUTES</a:t>
            </a:r>
            <a:endParaRPr/>
          </a:p>
        </p:txBody>
      </p:sp>
      <p:sp>
        <p:nvSpPr>
          <p:cNvPr id="191" name="Google Shape;191;p75"/>
          <p:cNvSpPr txBox="1"/>
          <p:nvPr>
            <p:ph idx="1" type="body"/>
          </p:nvPr>
        </p:nvSpPr>
        <p:spPr>
          <a:xfrm>
            <a:off x="1351572" y="1887420"/>
            <a:ext cx="9719705" cy="159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-US" sz="2400"/>
              <a:t>Each piece of information associated with a name is called an </a:t>
            </a:r>
            <a:r>
              <a:rPr b="1" i="1" lang="en-US" sz="2400"/>
              <a:t>attribute.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-US" sz="2400"/>
              <a:t>Attributes are language dependent.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lang="en-US" sz="2400"/>
              <a:t>Different classes of Symbols have different Attributes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 sz="2400"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 sz="2400"/>
          </a:p>
          <a:p>
            <a: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 sz="2400"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 sz="2400"/>
          </a:p>
        </p:txBody>
      </p:sp>
      <p:grpSp>
        <p:nvGrpSpPr>
          <p:cNvPr id="192" name="Google Shape;192;p75"/>
          <p:cNvGrpSpPr/>
          <p:nvPr/>
        </p:nvGrpSpPr>
        <p:grpSpPr>
          <a:xfrm>
            <a:off x="1228725" y="3978388"/>
            <a:ext cx="9615487" cy="2165240"/>
            <a:chOff x="1905" y="695377"/>
            <a:chExt cx="6092190" cy="2824062"/>
          </a:xfrm>
        </p:grpSpPr>
        <p:sp>
          <p:nvSpPr>
            <p:cNvPr id="193" name="Google Shape;193;p75"/>
            <p:cNvSpPr/>
            <p:nvPr/>
          </p:nvSpPr>
          <p:spPr>
            <a:xfrm>
              <a:off x="1905" y="695377"/>
              <a:ext cx="1857375" cy="886024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5"/>
            <p:cNvSpPr txBox="1"/>
            <p:nvPr/>
          </p:nvSpPr>
          <p:spPr>
            <a:xfrm>
              <a:off x="1905" y="695377"/>
              <a:ext cx="1857375" cy="886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1275" lIns="142225" spcFirstLastPara="1" rIns="142225" wrap="square" tIns="81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Variable, Constants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5"/>
            <p:cNvSpPr/>
            <p:nvPr/>
          </p:nvSpPr>
          <p:spPr>
            <a:xfrm>
              <a:off x="1905" y="1485395"/>
              <a:ext cx="1857375" cy="2034044"/>
            </a:xfrm>
            <a:prstGeom prst="rect">
              <a:avLst/>
            </a:prstGeom>
            <a:solidFill>
              <a:srgbClr val="D7DBE1">
                <a:alpha val="89411"/>
              </a:srgbClr>
            </a:solidFill>
            <a:ln cap="flat" cmpd="sng" w="25400">
              <a:solidFill>
                <a:srgbClr val="D7DBE1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5"/>
            <p:cNvSpPr txBox="1"/>
            <p:nvPr/>
          </p:nvSpPr>
          <p:spPr>
            <a:xfrm>
              <a:off x="1905" y="1485395"/>
              <a:ext cx="1857375" cy="20340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000" lIns="101325" spcFirstLastPara="1" rIns="135125" wrap="square" tIns="101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•"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Type, Line number where declared, Lines where referenced, Scope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5"/>
            <p:cNvSpPr/>
            <p:nvPr/>
          </p:nvSpPr>
          <p:spPr>
            <a:xfrm>
              <a:off x="2119312" y="731606"/>
              <a:ext cx="1857375" cy="741108"/>
            </a:xfrm>
            <a:prstGeom prst="rect">
              <a:avLst/>
            </a:prstGeom>
            <a:solidFill>
              <a:srgbClr val="6C91AA"/>
            </a:solidFill>
            <a:ln cap="flat" cmpd="sng" w="25400">
              <a:solidFill>
                <a:srgbClr val="6C91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5"/>
            <p:cNvSpPr txBox="1"/>
            <p:nvPr/>
          </p:nvSpPr>
          <p:spPr>
            <a:xfrm>
              <a:off x="2119312" y="731606"/>
              <a:ext cx="1857375" cy="741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7200" lIns="135125" spcFirstLastPara="1" rIns="135125" wrap="square" tIns="77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Procedure or function </a:t>
              </a:r>
              <a:endPara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5"/>
            <p:cNvSpPr/>
            <p:nvPr/>
          </p:nvSpPr>
          <p:spPr>
            <a:xfrm>
              <a:off x="2119312" y="1449166"/>
              <a:ext cx="1857375" cy="2034044"/>
            </a:xfrm>
            <a:prstGeom prst="rect">
              <a:avLst/>
            </a:prstGeom>
            <a:solidFill>
              <a:srgbClr val="D3DBE1">
                <a:alpha val="89411"/>
              </a:srgbClr>
            </a:solidFill>
            <a:ln cap="flat" cmpd="sng" w="25400">
              <a:solidFill>
                <a:srgbClr val="D3DBE1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5"/>
            <p:cNvSpPr txBox="1"/>
            <p:nvPr/>
          </p:nvSpPr>
          <p:spPr>
            <a:xfrm>
              <a:off x="2119312" y="1449166"/>
              <a:ext cx="1857375" cy="20340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000" lIns="101325" spcFirstLastPara="1" rIns="135125" wrap="square" tIns="101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•"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Number of parameters, parameters themselves, result type.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5"/>
            <p:cNvSpPr/>
            <p:nvPr/>
          </p:nvSpPr>
          <p:spPr>
            <a:xfrm>
              <a:off x="4236720" y="731606"/>
              <a:ext cx="1857375" cy="741108"/>
            </a:xfrm>
            <a:prstGeom prst="rect">
              <a:avLst/>
            </a:prstGeom>
            <a:solidFill>
              <a:srgbClr val="599FAD"/>
            </a:solidFill>
            <a:ln cap="flat" cmpd="sng" w="25400">
              <a:solidFill>
                <a:srgbClr val="599F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5"/>
            <p:cNvSpPr txBox="1"/>
            <p:nvPr/>
          </p:nvSpPr>
          <p:spPr>
            <a:xfrm>
              <a:off x="4236720" y="731606"/>
              <a:ext cx="1857375" cy="741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7200" lIns="135125" spcFirstLastPara="1" rIns="135125" wrap="square" tIns="77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Array  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5"/>
            <p:cNvSpPr/>
            <p:nvPr/>
          </p:nvSpPr>
          <p:spPr>
            <a:xfrm>
              <a:off x="4236720" y="1449166"/>
              <a:ext cx="1857375" cy="2034044"/>
            </a:xfrm>
            <a:prstGeom prst="rect">
              <a:avLst/>
            </a:prstGeom>
            <a:solidFill>
              <a:srgbClr val="CFDDE2">
                <a:alpha val="89411"/>
              </a:srgbClr>
            </a:solidFill>
            <a:ln cap="flat" cmpd="sng" w="25400">
              <a:solidFill>
                <a:srgbClr val="CFDDE2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5"/>
            <p:cNvSpPr txBox="1"/>
            <p:nvPr/>
          </p:nvSpPr>
          <p:spPr>
            <a:xfrm>
              <a:off x="4236720" y="1449166"/>
              <a:ext cx="1857375" cy="20340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000" lIns="101325" spcFirstLastPara="1" rIns="135125" wrap="square" tIns="101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•"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# of Dimensions, Array bounds.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" name="Google Shape;20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96" y="184223"/>
            <a:ext cx="1269598" cy="120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2017-06-20T09:56:08Z</dcterms:created>
  <dc:creator>Anita.Gunjal</dc:creator>
</cp:coreProperties>
</file>